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75" r:id="rId7"/>
    <p:sldId id="260" r:id="rId8"/>
    <p:sldId id="268" r:id="rId9"/>
    <p:sldId id="269" r:id="rId10"/>
    <p:sldId id="270" r:id="rId11"/>
    <p:sldId id="267" r:id="rId12"/>
    <p:sldId id="261" r:id="rId13"/>
    <p:sldId id="271" r:id="rId14"/>
    <p:sldId id="272" r:id="rId15"/>
    <p:sldId id="262" r:id="rId16"/>
    <p:sldId id="265" r:id="rId17"/>
    <p:sldId id="266" r:id="rId18"/>
    <p:sldId id="263" r:id="rId19"/>
    <p:sldId id="273" r:id="rId20"/>
    <p:sldId id="274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CAFA2-741E-A4BF-AC84-4D4CF4A2BEAF}" v="403" dt="2024-10-13T10:31:55.967"/>
    <p1510:client id="{9D1B4B9A-0F7A-E065-E194-0ECBB0647BD3}" v="131" dt="2024-10-13T09:30:16.522"/>
    <p1510:client id="{C78AC5A4-930E-E67A-67F6-81A64D95FC13}" v="1576" dt="2024-10-13T09:03:24.6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04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6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47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6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25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6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0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6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5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37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QOqvgF_MUj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gsawplanet.com/?rc=play&amp;pid=2610e4647686" TargetMode="External"/><Relationship Id="rId2" Type="http://schemas.openxmlformats.org/officeDocument/2006/relationships/hyperlink" Target="https://actionbound.com/bound/healthy-or-polluted-environm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actionbound.com/bound/industrialization-and-waste" TargetMode="External"/><Relationship Id="rId5" Type="http://schemas.openxmlformats.org/officeDocument/2006/relationships/hyperlink" Target="https://actionbound.com/bound/after-environment" TargetMode="External"/><Relationship Id="rId4" Type="http://schemas.openxmlformats.org/officeDocument/2006/relationships/hyperlink" Target="https://create.kahoot.it/share/healthy-or-polluted-environment/e40c842c-15f7-435e-9c8a-a185c1e4f84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Khs1q6TiDU" TargetMode="External"/><Relationship Id="rId2" Type="http://schemas.openxmlformats.org/officeDocument/2006/relationships/hyperlink" Target="https://youtu.be/BtUFPTLfgO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oryjumper.com/book/read/173106931" TargetMode="External"/><Relationship Id="rId4" Type="http://schemas.openxmlformats.org/officeDocument/2006/relationships/hyperlink" Target="https://youtu.be/V13Drci9jT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C6E698C-8155-4B8B-BDC9-B7299772B5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928" y="643467"/>
            <a:ext cx="6255026" cy="5054008"/>
          </a:xfrm>
        </p:spPr>
        <p:txBody>
          <a:bodyPr anchor="ctr">
            <a:normAutofit fontScale="90000"/>
          </a:bodyPr>
          <a:lstStyle/>
          <a:p>
            <a:pPr algn="r"/>
            <a:r>
              <a:rPr lang="tr-TR" sz="7400" dirty="0" err="1"/>
              <a:t>Healthy</a:t>
            </a:r>
            <a:r>
              <a:rPr lang="tr-TR" sz="7400" dirty="0"/>
              <a:t> </a:t>
            </a:r>
            <a:r>
              <a:rPr lang="tr-TR" sz="7400" dirty="0" err="1"/>
              <a:t>or</a:t>
            </a:r>
            <a:r>
              <a:rPr lang="tr-TR" sz="7400" dirty="0"/>
              <a:t> </a:t>
            </a:r>
            <a:r>
              <a:rPr lang="tr-TR" sz="7400" dirty="0" err="1"/>
              <a:t>Polluted</a:t>
            </a:r>
            <a:r>
              <a:rPr lang="tr-TR" sz="7400" dirty="0"/>
              <a:t> </a:t>
            </a:r>
            <a:r>
              <a:rPr lang="tr-TR" sz="7400" dirty="0" smtClean="0"/>
              <a:t>Environment! </a:t>
            </a:r>
            <a:r>
              <a:rPr lang="tr-TR" sz="7400" dirty="0"/>
              <a:t/>
            </a:r>
            <a:br>
              <a:rPr lang="tr-TR" sz="7400" dirty="0"/>
            </a:br>
            <a:r>
              <a:rPr lang="tr-TR" sz="7400" dirty="0" err="1"/>
              <a:t>Erasmus</a:t>
            </a:r>
            <a:r>
              <a:rPr lang="tr-TR" sz="7400" dirty="0" smtClean="0"/>
              <a:t>+ </a:t>
            </a:r>
            <a:br>
              <a:rPr lang="tr-TR" sz="7400" dirty="0" smtClean="0"/>
            </a:br>
            <a:r>
              <a:rPr lang="tr-TR" sz="7400" dirty="0" smtClean="0"/>
              <a:t>KA210-SCH</a:t>
            </a:r>
            <a:endParaRPr lang="tr-TR" sz="7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9525C9A-1972-4836-BA7A-706C946EF4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24C8D3-B9AD-4F4F-8554-4EAF3724D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Resim 3" descr="metin, grafik, grafik tasarım, logo içeren bir resim&#10;&#10;Açıklama otomatik olarak oluşturuldu">
            <a:extLst>
              <a:ext uri="{FF2B5EF4-FFF2-40B4-BE49-F238E27FC236}">
                <a16:creationId xmlns="" xmlns:a16="http://schemas.microsoft.com/office/drawing/2014/main" id="{1700503C-B42C-122F-6E91-00BF3B86D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95" y="1371600"/>
            <a:ext cx="439444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5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Mobilities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Project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In 2023- 2024 </a:t>
            </a:r>
            <a:r>
              <a:rPr lang="tr-TR" dirty="0" err="1" smtClean="0"/>
              <a:t>academic</a:t>
            </a:r>
            <a:r>
              <a:rPr lang="tr-TR" dirty="0" smtClean="0"/>
              <a:t> </a:t>
            </a:r>
            <a:r>
              <a:rPr lang="tr-TR" dirty="0" err="1" smtClean="0"/>
              <a:t>year</a:t>
            </a:r>
            <a:r>
              <a:rPr lang="tr-TR" dirty="0" smtClean="0"/>
              <a:t>, </a:t>
            </a:r>
            <a:r>
              <a:rPr lang="tr-TR" dirty="0" err="1" smtClean="0"/>
              <a:t>stusdents</a:t>
            </a:r>
            <a:r>
              <a:rPr lang="tr-TR" dirty="0" smtClean="0"/>
              <a:t> </a:t>
            </a:r>
            <a:r>
              <a:rPr lang="tr-TR" dirty="0" err="1" smtClean="0"/>
              <a:t>mobilities</a:t>
            </a:r>
            <a:r>
              <a:rPr lang="tr-TR" dirty="0" smtClean="0"/>
              <a:t> </a:t>
            </a:r>
            <a:r>
              <a:rPr lang="tr-TR" dirty="0" err="1" smtClean="0"/>
              <a:t>started</a:t>
            </a:r>
            <a:r>
              <a:rPr lang="tr-TR" dirty="0" smtClean="0"/>
              <a:t> and a </a:t>
            </a:r>
            <a:r>
              <a:rPr lang="tr-TR" dirty="0" err="1" smtClean="0"/>
              <a:t>team</a:t>
            </a:r>
            <a:r>
              <a:rPr lang="tr-TR" dirty="0" smtClean="0"/>
              <a:t> of 4 </a:t>
            </a:r>
            <a:r>
              <a:rPr lang="tr-TR" dirty="0" err="1" smtClean="0"/>
              <a:t>students</a:t>
            </a:r>
            <a:r>
              <a:rPr lang="tr-TR" dirty="0" smtClean="0"/>
              <a:t> and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 </a:t>
            </a:r>
            <a:r>
              <a:rPr lang="tr-TR" dirty="0" err="1" smtClean="0"/>
              <a:t>went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Antalya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complete</a:t>
            </a:r>
            <a:r>
              <a:rPr lang="tr-TR" dirty="0" smtClean="0"/>
              <a:t> </a:t>
            </a:r>
            <a:r>
              <a:rPr lang="tr-TR" dirty="0" err="1" smtClean="0"/>
              <a:t>learning</a:t>
            </a:r>
            <a:r>
              <a:rPr lang="tr-TR" dirty="0" smtClean="0"/>
              <a:t>, </a:t>
            </a:r>
            <a:r>
              <a:rPr lang="tr-TR" dirty="0" err="1" smtClean="0"/>
              <a:t>teaching</a:t>
            </a:r>
            <a:r>
              <a:rPr lang="tr-TR" dirty="0" smtClean="0"/>
              <a:t> and </a:t>
            </a:r>
            <a:r>
              <a:rPr lang="tr-TR" dirty="0" err="1" smtClean="0"/>
              <a:t>training</a:t>
            </a:r>
            <a:r>
              <a:rPr lang="tr-TR" dirty="0" smtClean="0"/>
              <a:t> </a:t>
            </a:r>
            <a:r>
              <a:rPr lang="tr-TR" dirty="0" err="1" smtClean="0"/>
              <a:t>activity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«</a:t>
            </a:r>
            <a:r>
              <a:rPr lang="tr-TR" dirty="0" err="1" smtClean="0"/>
              <a:t>Tourism</a:t>
            </a:r>
            <a:r>
              <a:rPr lang="tr-TR" dirty="0" smtClean="0"/>
              <a:t> &amp; </a:t>
            </a:r>
            <a:r>
              <a:rPr lang="tr-TR" dirty="0" err="1" smtClean="0"/>
              <a:t>Greenhouse</a:t>
            </a:r>
            <a:r>
              <a:rPr lang="tr-TR" dirty="0" smtClean="0"/>
              <a:t> </a:t>
            </a:r>
            <a:r>
              <a:rPr lang="tr-TR" dirty="0" err="1" smtClean="0"/>
              <a:t>Farming</a:t>
            </a:r>
            <a:r>
              <a:rPr lang="tr-TR" dirty="0" smtClean="0"/>
              <a:t> and </a:t>
            </a:r>
            <a:r>
              <a:rPr lang="tr-TR" dirty="0" err="1" smtClean="0"/>
              <a:t>Waste</a:t>
            </a:r>
            <a:r>
              <a:rPr lang="tr-TR" dirty="0" smtClean="0"/>
              <a:t>».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trips</a:t>
            </a:r>
            <a:r>
              <a:rPr lang="tr-TR" dirty="0" smtClean="0"/>
              <a:t> and </a:t>
            </a:r>
            <a:r>
              <a:rPr lang="tr-TR" dirty="0" err="1" smtClean="0"/>
              <a:t>activities</a:t>
            </a:r>
            <a:r>
              <a:rPr lang="tr-TR" dirty="0" smtClean="0"/>
              <a:t> </a:t>
            </a:r>
            <a:r>
              <a:rPr lang="tr-TR" dirty="0" err="1" smtClean="0"/>
              <a:t>were</a:t>
            </a:r>
            <a:r>
              <a:rPr lang="tr-TR" dirty="0" smtClean="0"/>
              <a:t> done </a:t>
            </a:r>
            <a:r>
              <a:rPr lang="tr-TR" dirty="0" err="1" smtClean="0"/>
              <a:t>besides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workshops</a:t>
            </a:r>
            <a:r>
              <a:rPr lang="tr-TR" dirty="0" smtClean="0"/>
              <a:t> </a:t>
            </a:r>
            <a:r>
              <a:rPr lang="tr-TR" dirty="0" err="1" smtClean="0"/>
              <a:t>related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r>
              <a:rPr lang="tr-TR" dirty="0" smtClean="0"/>
              <a:t> </a:t>
            </a:r>
            <a:r>
              <a:rPr lang="tr-TR" dirty="0" err="1" smtClean="0"/>
              <a:t>topic</a:t>
            </a:r>
            <a:r>
              <a:rPr lang="tr-TR" dirty="0" smtClean="0"/>
              <a:t>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5" y="3643957"/>
            <a:ext cx="3958462" cy="222513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24" y="3585708"/>
            <a:ext cx="3044512" cy="228338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704" y="3643956"/>
            <a:ext cx="3937071" cy="22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="" xmlns:a16="http://schemas.microsoft.com/office/drawing/2014/main" id="{873ECEC8-0F24-45B8-950F-35FC94BCE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 descr="giyim, kişi, şahıs, ağaç, dış mekan içeren bir resim&#10;&#10;Açıklama otomatik olarak oluşturuldu">
            <a:extLst>
              <a:ext uri="{FF2B5EF4-FFF2-40B4-BE49-F238E27FC236}">
                <a16:creationId xmlns="" xmlns:a16="http://schemas.microsoft.com/office/drawing/2014/main" id="{FCEEFD98-31A1-2272-8D59-5B4F2912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441" r="1" b="14670"/>
          <a:stretch/>
        </p:blipFill>
        <p:spPr>
          <a:xfrm>
            <a:off x="315527" y="321729"/>
            <a:ext cx="3683446" cy="3463417"/>
          </a:xfrm>
          <a:prstGeom prst="rect">
            <a:avLst/>
          </a:prstGeom>
        </p:spPr>
      </p:pic>
      <p:pic>
        <p:nvPicPr>
          <p:cNvPr id="4" name="İçerik Yer Tutucusu 3" descr="giyim, kişi, şahıs, kadın, adam, insan içeren bir resim&#10;&#10;Açıklama otomatik olarak oluşturuldu">
            <a:extLst>
              <a:ext uri="{FF2B5EF4-FFF2-40B4-BE49-F238E27FC236}">
                <a16:creationId xmlns="" xmlns:a16="http://schemas.microsoft.com/office/drawing/2014/main" id="{FE38CD3D-D461-FD84-0E35-C649EBAF8F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8" r="297" b="1"/>
          <a:stretch/>
        </p:blipFill>
        <p:spPr>
          <a:xfrm>
            <a:off x="4090413" y="321732"/>
            <a:ext cx="3126813" cy="2052337"/>
          </a:xfrm>
          <a:prstGeom prst="rect">
            <a:avLst/>
          </a:prstGeom>
        </p:spPr>
      </p:pic>
      <p:cxnSp>
        <p:nvCxnSpPr>
          <p:cNvPr id="21" name="Straight Connector 17">
            <a:extLst>
              <a:ext uri="{FF2B5EF4-FFF2-40B4-BE49-F238E27FC236}">
                <a16:creationId xmlns="" xmlns:a16="http://schemas.microsoft.com/office/drawing/2014/main" id="{89EB8C68-FF1B-4849-867B-32D29B19F1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19801" y="2397087"/>
            <a:ext cx="35661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 descr="giyim, kişi, şahıs, ayakkabı, adam, insan içeren bir resim&#10;&#10;Açıklama otomatik olarak oluşturuldu">
            <a:extLst>
              <a:ext uri="{FF2B5EF4-FFF2-40B4-BE49-F238E27FC236}">
                <a16:creationId xmlns="" xmlns:a16="http://schemas.microsoft.com/office/drawing/2014/main" id="{1071182E-763D-7B22-03A0-E4794C12ED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67" r="4" b="14951"/>
          <a:stretch/>
        </p:blipFill>
        <p:spPr>
          <a:xfrm>
            <a:off x="315527" y="3871329"/>
            <a:ext cx="3683446" cy="2235308"/>
          </a:xfrm>
          <a:prstGeom prst="rect">
            <a:avLst/>
          </a:prstGeom>
        </p:spPr>
      </p:pic>
      <p:pic>
        <p:nvPicPr>
          <p:cNvPr id="6" name="Resim 5" descr="giyim, dış mekan, ağaç, kişi, şahıs içeren bir resim&#10;&#10;Açıklama otomatik olarak oluşturuldu">
            <a:extLst>
              <a:ext uri="{FF2B5EF4-FFF2-40B4-BE49-F238E27FC236}">
                <a16:creationId xmlns="" xmlns:a16="http://schemas.microsoft.com/office/drawing/2014/main" id="{6ECD009C-22B7-FF79-5913-DDD5CF34E4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03" r="-3" b="28393"/>
          <a:stretch/>
        </p:blipFill>
        <p:spPr>
          <a:xfrm>
            <a:off x="4090413" y="2460250"/>
            <a:ext cx="3126813" cy="3647119"/>
          </a:xfrm>
          <a:prstGeom prst="rect">
            <a:avLst/>
          </a:prstGeom>
        </p:spPr>
      </p:pic>
      <p:sp>
        <p:nvSpPr>
          <p:cNvPr id="23" name="Content Placeholder 12">
            <a:extLst>
              <a:ext uri="{FF2B5EF4-FFF2-40B4-BE49-F238E27FC236}">
                <a16:creationId xmlns="" xmlns:a16="http://schemas.microsoft.com/office/drawing/2014/main" id="{BD408E29-8A10-7818-9E4F-6A6133150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3607" y="1586040"/>
            <a:ext cx="3850520" cy="75922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sz="3200" dirty="0"/>
              <a:t>Antalya Mobility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="" xmlns:a16="http://schemas.microsoft.com/office/drawing/2014/main" id="{8B53612E-ADB2-4457-9688-89506397AF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286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F4FAA6B4-BAFB-4474-9B14-DC83A9096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259BDBF-F535-328D-9083-0E7BAC2A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dirty="0" err="1" smtClean="0"/>
              <a:t>Mobilities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Project</a:t>
            </a:r>
            <a:endParaRPr lang="tr-TR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364CDC3-ADB0-4691-9286-5925F160C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0D64B25D-F97C-A395-DE4C-09612C481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3557016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tr-TR" dirty="0" err="1"/>
              <a:t>Then</a:t>
            </a:r>
            <a:r>
              <a:rPr lang="tr-TR" dirty="0" smtClean="0"/>
              <a:t>, in April </a:t>
            </a:r>
            <a:r>
              <a:rPr lang="tr-TR" dirty="0"/>
              <a:t>of </a:t>
            </a:r>
            <a:r>
              <a:rPr lang="tr-TR" dirty="0" smtClean="0"/>
              <a:t>2024, </a:t>
            </a:r>
            <a:r>
              <a:rPr lang="tr-TR" dirty="0" err="1" smtClean="0"/>
              <a:t>students</a:t>
            </a:r>
            <a:r>
              <a:rPr lang="tr-TR" dirty="0" smtClean="0"/>
              <a:t> and </a:t>
            </a:r>
            <a:r>
              <a:rPr lang="tr-TR" dirty="0" err="1" smtClean="0"/>
              <a:t>teachers</a:t>
            </a:r>
            <a:r>
              <a:rPr lang="tr-TR" dirty="0" smtClean="0"/>
              <a:t> </a:t>
            </a:r>
            <a:r>
              <a:rPr lang="tr-TR" dirty="0" err="1"/>
              <a:t>from</a:t>
            </a:r>
            <a:r>
              <a:rPr lang="tr-TR" dirty="0"/>
              <a:t> </a:t>
            </a:r>
            <a:r>
              <a:rPr lang="tr-TR" dirty="0" err="1"/>
              <a:t>both</a:t>
            </a:r>
            <a:r>
              <a:rPr lang="tr-TR" dirty="0"/>
              <a:t> A</a:t>
            </a:r>
            <a:r>
              <a:rPr lang="tr-TR" dirty="0" smtClean="0"/>
              <a:t>ntalya </a:t>
            </a:r>
            <a:r>
              <a:rPr lang="tr-TR" dirty="0"/>
              <a:t>and </a:t>
            </a:r>
            <a:r>
              <a:rPr lang="tr-TR" dirty="0" err="1"/>
              <a:t>Estonia</a:t>
            </a:r>
            <a:r>
              <a:rPr lang="tr-TR" dirty="0"/>
              <a:t> </a:t>
            </a:r>
            <a:r>
              <a:rPr lang="tr-TR" dirty="0" err="1"/>
              <a:t>arrived</a:t>
            </a:r>
            <a:r>
              <a:rPr lang="tr-TR" dirty="0"/>
              <a:t> at </a:t>
            </a:r>
            <a:r>
              <a:rPr lang="tr-TR" dirty="0" err="1"/>
              <a:t>our</a:t>
            </a:r>
            <a:r>
              <a:rPr lang="tr-TR" dirty="0"/>
              <a:t> </a:t>
            </a:r>
            <a:r>
              <a:rPr lang="tr-TR" dirty="0" err="1"/>
              <a:t>school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project</a:t>
            </a:r>
            <a:r>
              <a:rPr lang="tr-TR" dirty="0"/>
              <a:t> : </a:t>
            </a:r>
            <a:endParaRPr lang="tr-TR" sz="1500" dirty="0"/>
          </a:p>
          <a:p>
            <a:pPr>
              <a:lnSpc>
                <a:spcPct val="110000"/>
              </a:lnSpc>
            </a:pP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made</a:t>
            </a:r>
            <a:r>
              <a:rPr lang="tr-TR" dirty="0"/>
              <a:t> sure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 smtClean="0"/>
              <a:t>partners</a:t>
            </a:r>
            <a:r>
              <a:rPr lang="tr-TR" dirty="0" smtClean="0"/>
              <a:t> had </a:t>
            </a:r>
            <a:r>
              <a:rPr lang="tr-TR" dirty="0"/>
              <a:t>a </a:t>
            </a:r>
            <a:r>
              <a:rPr lang="tr-TR" dirty="0" err="1"/>
              <a:t>warm</a:t>
            </a:r>
            <a:r>
              <a:rPr lang="tr-TR" dirty="0"/>
              <a:t> </a:t>
            </a:r>
            <a:r>
              <a:rPr lang="tr-TR" dirty="0" err="1"/>
              <a:t>welcome</a:t>
            </a:r>
            <a:r>
              <a:rPr lang="tr-TR" dirty="0"/>
              <a:t> and </a:t>
            </a:r>
            <a:r>
              <a:rPr lang="tr-TR" dirty="0" err="1"/>
              <a:t>experienced</a:t>
            </a:r>
            <a:r>
              <a:rPr lang="tr-TR" dirty="0"/>
              <a:t> İ</a:t>
            </a:r>
            <a:r>
              <a:rPr lang="tr-TR" dirty="0" smtClean="0"/>
              <a:t>zmir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of </a:t>
            </a:r>
            <a:r>
              <a:rPr lang="tr-TR" dirty="0" err="1"/>
              <a:t>its</a:t>
            </a:r>
            <a:r>
              <a:rPr lang="tr-TR" dirty="0"/>
              <a:t> </a:t>
            </a:r>
            <a:r>
              <a:rPr lang="tr-TR" dirty="0" err="1"/>
              <a:t>beauty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showing</a:t>
            </a:r>
            <a:r>
              <a:rPr lang="tr-TR" dirty="0"/>
              <a:t>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all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places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essential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visiting</a:t>
            </a:r>
            <a:r>
              <a:rPr lang="tr-TR" dirty="0"/>
              <a:t> </a:t>
            </a:r>
            <a:r>
              <a:rPr lang="tr-TR" dirty="0" err="1"/>
              <a:t>izmir</a:t>
            </a:r>
            <a:r>
              <a:rPr lang="tr-TR" dirty="0"/>
              <a:t> </a:t>
            </a:r>
            <a:r>
              <a:rPr lang="tr-TR" dirty="0" err="1"/>
              <a:t>like</a:t>
            </a:r>
            <a:r>
              <a:rPr lang="tr-TR" dirty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Clock</a:t>
            </a:r>
            <a:r>
              <a:rPr lang="tr-TR" dirty="0" smtClean="0"/>
              <a:t> </a:t>
            </a:r>
            <a:r>
              <a:rPr lang="tr-TR" dirty="0" err="1" smtClean="0"/>
              <a:t>Tower</a:t>
            </a:r>
            <a:r>
              <a:rPr lang="tr-TR" dirty="0" smtClean="0"/>
              <a:t>, </a:t>
            </a:r>
            <a:r>
              <a:rPr lang="tr-TR" dirty="0" err="1" smtClean="0"/>
              <a:t>Kemeraltı</a:t>
            </a:r>
            <a:r>
              <a:rPr lang="tr-TR" dirty="0" smtClean="0"/>
              <a:t> </a:t>
            </a:r>
            <a:r>
              <a:rPr lang="tr-TR" dirty="0" err="1" smtClean="0"/>
              <a:t>Bazaar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Elevator</a:t>
            </a:r>
            <a:r>
              <a:rPr lang="tr-TR" dirty="0" smtClean="0"/>
              <a:t>, </a:t>
            </a:r>
            <a:r>
              <a:rPr lang="tr-TR" dirty="0" err="1" smtClean="0"/>
              <a:t>Ephesus</a:t>
            </a:r>
            <a:r>
              <a:rPr lang="tr-TR" dirty="0" smtClean="0"/>
              <a:t> and Şirince.</a:t>
            </a:r>
            <a:endParaRPr lang="tr-TR" dirty="0">
              <a:latin typeface="arial nova"/>
            </a:endParaRPr>
          </a:p>
          <a:p>
            <a:pPr>
              <a:lnSpc>
                <a:spcPct val="110000"/>
              </a:lnSpc>
            </a:pPr>
            <a:endParaRPr lang="tr-TR" sz="1500" dirty="0"/>
          </a:p>
          <a:p>
            <a:pPr marL="0" indent="0">
              <a:lnSpc>
                <a:spcPct val="110000"/>
              </a:lnSpc>
              <a:buNone/>
            </a:pPr>
            <a:endParaRPr lang="tr-TR" sz="1500" dirty="0"/>
          </a:p>
        </p:txBody>
      </p:sp>
      <p:pic>
        <p:nvPicPr>
          <p:cNvPr id="5" name="Resim 4" descr="giyim, dış mekan, kişi, şahıs, gökyüzü içeren bir resim&#10;&#10;Açıklama otomatik olarak oluşturuldu">
            <a:extLst>
              <a:ext uri="{FF2B5EF4-FFF2-40B4-BE49-F238E27FC236}">
                <a16:creationId xmlns="" xmlns:a16="http://schemas.microsoft.com/office/drawing/2014/main" id="{9BE58E21-0EED-09F1-52E1-ED4F200B07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852"/>
          <a:stretch/>
        </p:blipFill>
        <p:spPr>
          <a:xfrm>
            <a:off x="4976027" y="2108199"/>
            <a:ext cx="3044106" cy="3760885"/>
          </a:xfrm>
          <a:prstGeom prst="rect">
            <a:avLst/>
          </a:prstGeom>
        </p:spPr>
      </p:pic>
      <p:pic>
        <p:nvPicPr>
          <p:cNvPr id="4" name="Resim 3" descr="gökyüzü, dış mekan, harabeler, bulut içeren bir resim&#10;&#10;Açıklama otomatik olarak oluşturuldu">
            <a:extLst>
              <a:ext uri="{FF2B5EF4-FFF2-40B4-BE49-F238E27FC236}">
                <a16:creationId xmlns="" xmlns:a16="http://schemas.microsoft.com/office/drawing/2014/main" id="{F024EEAB-522B-E6BD-5A35-B57FBBFA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4" r="-2" b="-2"/>
          <a:stretch/>
        </p:blipFill>
        <p:spPr>
          <a:xfrm>
            <a:off x="8111574" y="2108199"/>
            <a:ext cx="3044106" cy="376087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B148495-5F82-48E2-A76C-C8E1C89499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3101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İzmir </a:t>
            </a:r>
            <a:r>
              <a:rPr lang="tr-TR" dirty="0" err="1" smtClean="0"/>
              <a:t>Mobility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Apart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trips</a:t>
            </a:r>
            <a:r>
              <a:rPr lang="tr-TR" dirty="0" smtClean="0"/>
              <a:t>, </a:t>
            </a:r>
            <a:r>
              <a:rPr lang="tr-TR" dirty="0" err="1" smtClean="0"/>
              <a:t>we</a:t>
            </a:r>
            <a:r>
              <a:rPr lang="tr-TR" dirty="0" smtClean="0"/>
              <a:t> had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seminars</a:t>
            </a:r>
            <a:r>
              <a:rPr lang="tr-TR" dirty="0" smtClean="0"/>
              <a:t>, </a:t>
            </a:r>
            <a:r>
              <a:rPr lang="tr-TR" dirty="0" err="1" smtClean="0"/>
              <a:t>workshops</a:t>
            </a:r>
            <a:r>
              <a:rPr lang="tr-TR" dirty="0" smtClean="0"/>
              <a:t> and </a:t>
            </a:r>
            <a:r>
              <a:rPr lang="tr-TR" dirty="0" err="1" smtClean="0"/>
              <a:t>activities</a:t>
            </a:r>
            <a:r>
              <a:rPr lang="tr-TR" dirty="0" smtClean="0"/>
              <a:t> on «</a:t>
            </a:r>
            <a:r>
              <a:rPr lang="tr-TR" dirty="0" err="1" smtClean="0"/>
              <a:t>Urbanization</a:t>
            </a:r>
            <a:r>
              <a:rPr lang="tr-TR" dirty="0" smtClean="0"/>
              <a:t> and </a:t>
            </a:r>
            <a:r>
              <a:rPr lang="tr-TR" dirty="0" err="1" smtClean="0"/>
              <a:t>Waste</a:t>
            </a:r>
            <a:r>
              <a:rPr lang="tr-TR" dirty="0" smtClean="0"/>
              <a:t>».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600459"/>
            <a:ext cx="3160422" cy="31604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76" y="2600459"/>
            <a:ext cx="3167131" cy="316713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090" y="2600459"/>
            <a:ext cx="3209791" cy="32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İzmir </a:t>
            </a:r>
            <a:r>
              <a:rPr lang="tr-TR" dirty="0" err="1" smtClean="0"/>
              <a:t>Mobility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7280" y="2133959"/>
            <a:ext cx="10058400" cy="3760891"/>
          </a:xfrm>
        </p:spPr>
        <p:txBody>
          <a:bodyPr/>
          <a:lstStyle/>
          <a:p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planted</a:t>
            </a:r>
            <a:r>
              <a:rPr lang="tr-TR" dirty="0" smtClean="0"/>
              <a:t> </a:t>
            </a:r>
            <a:r>
              <a:rPr lang="tr-TR" dirty="0" err="1" smtClean="0"/>
              <a:t>trees</a:t>
            </a:r>
            <a:r>
              <a:rPr lang="tr-TR" dirty="0" smtClean="0"/>
              <a:t>, </a:t>
            </a:r>
            <a:r>
              <a:rPr lang="tr-TR" dirty="0" err="1" smtClean="0"/>
              <a:t>did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art </a:t>
            </a:r>
            <a:r>
              <a:rPr lang="tr-TR" dirty="0" err="1" smtClean="0"/>
              <a:t>out</a:t>
            </a:r>
            <a:r>
              <a:rPr lang="tr-TR" dirty="0" smtClean="0"/>
              <a:t> of </a:t>
            </a:r>
            <a:r>
              <a:rPr lang="tr-TR" dirty="0" err="1" smtClean="0"/>
              <a:t>waste</a:t>
            </a:r>
            <a:r>
              <a:rPr lang="tr-TR" dirty="0" smtClean="0"/>
              <a:t>, </a:t>
            </a:r>
            <a:r>
              <a:rPr lang="tr-TR" dirty="0" err="1" smtClean="0"/>
              <a:t>played</a:t>
            </a:r>
            <a:r>
              <a:rPr lang="tr-TR" dirty="0" smtClean="0"/>
              <a:t> an </a:t>
            </a:r>
            <a:r>
              <a:rPr lang="tr-TR" dirty="0" err="1" smtClean="0"/>
              <a:t>environmental</a:t>
            </a:r>
            <a:r>
              <a:rPr lang="tr-TR" dirty="0" smtClean="0"/>
              <a:t> </a:t>
            </a:r>
            <a:r>
              <a:rPr lang="tr-TR" dirty="0" err="1" smtClean="0"/>
              <a:t>game</a:t>
            </a:r>
            <a:r>
              <a:rPr lang="tr-TR" dirty="0" smtClean="0"/>
              <a:t> and </a:t>
            </a:r>
            <a:r>
              <a:rPr lang="tr-TR" dirty="0" err="1" smtClean="0"/>
              <a:t>enjoyed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music</a:t>
            </a:r>
            <a:r>
              <a:rPr lang="tr-TR" dirty="0" smtClean="0"/>
              <a:t> and </a:t>
            </a:r>
            <a:r>
              <a:rPr lang="tr-TR" dirty="0" err="1" smtClean="0"/>
              <a:t>dance</a:t>
            </a:r>
            <a:r>
              <a:rPr lang="tr-TR" dirty="0" smtClean="0"/>
              <a:t>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653"/>
            <a:ext cx="2844715" cy="28447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073" y="3374265"/>
            <a:ext cx="2911507" cy="291150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116" y="2911245"/>
            <a:ext cx="2927529" cy="292752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558" y="3342949"/>
            <a:ext cx="2942823" cy="29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="" xmlns:a16="http://schemas.microsoft.com/office/drawing/2014/main" id="{67B74F2B-9534-4540-96B0-5C8E958B9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259BDBF-F535-328D-9083-0E7BAC2A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tr-TR" sz="3300" dirty="0" err="1" smtClean="0"/>
              <a:t>Mobilities</a:t>
            </a:r>
            <a:r>
              <a:rPr lang="tr-TR" sz="3300" dirty="0" smtClean="0"/>
              <a:t> in </a:t>
            </a:r>
            <a:r>
              <a:rPr lang="tr-TR" sz="3300" dirty="0" err="1" smtClean="0"/>
              <a:t>the</a:t>
            </a:r>
            <a:r>
              <a:rPr lang="tr-TR" sz="3300" dirty="0" smtClean="0"/>
              <a:t> Project</a:t>
            </a:r>
            <a:endParaRPr lang="tr-TR" sz="3300" dirty="0"/>
          </a:p>
        </p:txBody>
      </p:sp>
      <p:pic>
        <p:nvPicPr>
          <p:cNvPr id="5" name="Resim 4" descr="giyim, ayakkabı, kişi, şahıs, metin içeren bir resim&#10;&#10;Açıklama otomatik olarak oluşturuldu">
            <a:extLst>
              <a:ext uri="{FF2B5EF4-FFF2-40B4-BE49-F238E27FC236}">
                <a16:creationId xmlns="" xmlns:a16="http://schemas.microsoft.com/office/drawing/2014/main" id="{E242242C-9AAB-6644-9F10-5A04FD957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93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7" name="!!Straight Connector">
            <a:extLst>
              <a:ext uri="{FF2B5EF4-FFF2-40B4-BE49-F238E27FC236}">
                <a16:creationId xmlns="" xmlns:a16="http://schemas.microsoft.com/office/drawing/2014/main" id="{33BECB2B-2CFA-412C-880F-C4B609749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0D64B25D-F97C-A395-DE4C-09612C481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tr-TR" dirty="0"/>
              <a:t>And </a:t>
            </a:r>
            <a:r>
              <a:rPr lang="tr-TR" dirty="0" err="1"/>
              <a:t>Finally</a:t>
            </a:r>
            <a:r>
              <a:rPr lang="tr-TR" dirty="0"/>
              <a:t> 4 </a:t>
            </a:r>
            <a:r>
              <a:rPr lang="tr-TR" dirty="0" err="1"/>
              <a:t>students</a:t>
            </a:r>
            <a:r>
              <a:rPr lang="tr-TR" dirty="0"/>
              <a:t> </a:t>
            </a:r>
            <a:r>
              <a:rPr lang="tr-TR" dirty="0" smtClean="0"/>
              <a:t>and 2 </a:t>
            </a:r>
            <a:r>
              <a:rPr lang="tr-TR" dirty="0" err="1" smtClean="0"/>
              <a:t>teachers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/>
              <a:t>İzmir (us) and </a:t>
            </a:r>
            <a:r>
              <a:rPr lang="tr-TR" dirty="0" smtClean="0"/>
              <a:t>4 </a:t>
            </a:r>
            <a:r>
              <a:rPr lang="tr-TR" dirty="0" err="1"/>
              <a:t>students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Antalya </a:t>
            </a:r>
            <a:r>
              <a:rPr lang="tr-TR" dirty="0" err="1"/>
              <a:t>w</a:t>
            </a:r>
            <a:r>
              <a:rPr lang="tr-TR" dirty="0" err="1" smtClean="0"/>
              <a:t>ent</a:t>
            </a:r>
            <a:r>
              <a:rPr lang="tr-TR" dirty="0" smtClean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 smtClean="0"/>
              <a:t>Narva</a:t>
            </a:r>
            <a:r>
              <a:rPr lang="tr-TR" dirty="0" smtClean="0"/>
              <a:t>, </a:t>
            </a:r>
            <a:r>
              <a:rPr lang="tr-TR" dirty="0" err="1"/>
              <a:t>Estonia</a:t>
            </a:r>
            <a:r>
              <a:rPr lang="tr-TR" dirty="0"/>
              <a:t>. </a:t>
            </a:r>
            <a:r>
              <a:rPr lang="tr-TR" dirty="0" err="1"/>
              <a:t>We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dirty="0" err="1"/>
              <a:t>delighted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experience</a:t>
            </a:r>
            <a:r>
              <a:rPr lang="tr-TR" dirty="0"/>
              <a:t> </a:t>
            </a:r>
            <a:r>
              <a:rPr lang="tr-TR" dirty="0" err="1"/>
              <a:t>E</a:t>
            </a:r>
            <a:r>
              <a:rPr lang="tr-TR" dirty="0" err="1" smtClean="0"/>
              <a:t>stonia</a:t>
            </a:r>
            <a:r>
              <a:rPr lang="tr-TR" dirty="0" smtClean="0"/>
              <a:t> </a:t>
            </a:r>
            <a:r>
              <a:rPr lang="tr-TR" dirty="0"/>
              <a:t>and </a:t>
            </a:r>
            <a:r>
              <a:rPr lang="tr-TR" dirty="0" err="1"/>
              <a:t>made</a:t>
            </a:r>
            <a:r>
              <a:rPr lang="tr-TR" dirty="0"/>
              <a:t> an </a:t>
            </a:r>
            <a:r>
              <a:rPr lang="tr-TR" dirty="0" err="1"/>
              <a:t>impact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 smtClean="0"/>
              <a:t>environment</a:t>
            </a:r>
            <a:r>
              <a:rPr lang="tr-TR" dirty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topic</a:t>
            </a:r>
            <a:r>
              <a:rPr lang="tr-TR" dirty="0" smtClean="0"/>
              <a:t> «</a:t>
            </a:r>
            <a:r>
              <a:rPr lang="tr-TR" dirty="0" err="1" smtClean="0"/>
              <a:t>Industrialization</a:t>
            </a:r>
            <a:r>
              <a:rPr lang="tr-TR" dirty="0" smtClean="0"/>
              <a:t> and </a:t>
            </a:r>
            <a:r>
              <a:rPr lang="tr-TR" dirty="0" err="1" smtClean="0"/>
              <a:t>Waste</a:t>
            </a:r>
            <a:r>
              <a:rPr lang="tr-TR" dirty="0" smtClean="0"/>
              <a:t>»</a:t>
            </a:r>
            <a:endParaRPr lang="tr-TR" dirty="0">
              <a:ea typeface="+mn-lt"/>
              <a:cs typeface="+mn-lt"/>
            </a:endParaRPr>
          </a:p>
          <a:p>
            <a:endParaRPr lang="tr-TR" dirty="0">
              <a:ea typeface="+mn-lt"/>
              <a:cs typeface="+mn-lt"/>
            </a:endParaRPr>
          </a:p>
          <a:p>
            <a:r>
              <a:rPr lang="tr-TR" dirty="0">
                <a:ea typeface="+mn-lt"/>
                <a:cs typeface="+mn-lt"/>
                <a:hlinkClick r:id="rId3"/>
              </a:rPr>
              <a:t>https://</a:t>
            </a:r>
            <a:r>
              <a:rPr lang="tr-TR" dirty="0" smtClean="0">
                <a:ea typeface="+mn-lt"/>
                <a:cs typeface="+mn-lt"/>
                <a:hlinkClick r:id="rId3"/>
              </a:rPr>
              <a:t>www.youtube.com/shorts/QOqvgF_MUjg</a:t>
            </a:r>
            <a:endParaRPr lang="tr-TR" dirty="0" smtClean="0">
              <a:ea typeface="+mn-lt"/>
              <a:cs typeface="+mn-lt"/>
            </a:endParaRPr>
          </a:p>
          <a:p>
            <a:endParaRPr lang="tr-TR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1B60310-C5C3-46A0-A452-2A0B008434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675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39E3965E-AC41-4711-9D10-E25ABB132D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6" name="Straight Connector 65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8" name="Rectangle 67">
            <a:extLst>
              <a:ext uri="{FF2B5EF4-FFF2-40B4-BE49-F238E27FC236}">
                <a16:creationId xmlns="" xmlns:a16="http://schemas.microsoft.com/office/drawing/2014/main" id="{548B4202-DCD5-4F8C-B481-743A989A9D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8EE702CF-91CE-4661-ACBF-3C8160D1B4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2000" cy="226503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C22DE4C3-F301-467F-AA92-57A8FB1523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6E9E608-2316-C960-E728-A3AD80C2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354227"/>
            <a:ext cx="10909073" cy="1014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Estonia Mobility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F7F57F6B-E621-4E40-A34D-2FE12902AA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6942" y="1466833"/>
            <a:ext cx="105156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Resim 25" descr="giyim, kişi, şahıs, duvar, iç mekan içeren bir resim&#10;&#10;Açıklama otomatik olarak oluşturuldu">
            <a:extLst>
              <a:ext uri="{FF2B5EF4-FFF2-40B4-BE49-F238E27FC236}">
                <a16:creationId xmlns="" xmlns:a16="http://schemas.microsoft.com/office/drawing/2014/main" id="{8F02B1DF-5B2D-2155-A9AD-CEB8DAA92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15" y="3260019"/>
            <a:ext cx="3204527" cy="2437413"/>
          </a:xfrm>
          <a:prstGeom prst="rect">
            <a:avLst/>
          </a:prstGeom>
        </p:spPr>
      </p:pic>
      <p:pic>
        <p:nvPicPr>
          <p:cNvPr id="23" name="İçerik Yer Tutucusu 22" descr="dış mekan, gökyüzü, su, bulut içeren bir resim&#10;&#10;Açıklama otomatik olarak oluşturuldu">
            <a:extLst>
              <a:ext uri="{FF2B5EF4-FFF2-40B4-BE49-F238E27FC236}">
                <a16:creationId xmlns="" xmlns:a16="http://schemas.microsoft.com/office/drawing/2014/main" id="{051788A3-9A8C-04C7-BD27-0E1EBFA3F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2244" b="-3"/>
          <a:stretch/>
        </p:blipFill>
        <p:spPr>
          <a:xfrm>
            <a:off x="3578880" y="2840589"/>
            <a:ext cx="2232400" cy="3044952"/>
          </a:xfrm>
          <a:prstGeom prst="rect">
            <a:avLst/>
          </a:prstGeom>
        </p:spPr>
      </p:pic>
      <p:pic>
        <p:nvPicPr>
          <p:cNvPr id="19" name="Resim 18" descr="dış mekan, gökyüzü, bina, kilometre taşı içeren bir resim&#10;&#10;Açıklama otomatik olarak oluşturuldu">
            <a:extLst>
              <a:ext uri="{FF2B5EF4-FFF2-40B4-BE49-F238E27FC236}">
                <a16:creationId xmlns="" xmlns:a16="http://schemas.microsoft.com/office/drawing/2014/main" id="{7A2A28C9-90B5-E47A-F3AE-2A2062B87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0" r="5" b="5"/>
          <a:stretch/>
        </p:blipFill>
        <p:spPr>
          <a:xfrm>
            <a:off x="6398633" y="2840589"/>
            <a:ext cx="2231382" cy="304740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7A30F69B-D5DB-C35E-F5F8-02F864A754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244" b="-3"/>
          <a:stretch/>
        </p:blipFill>
        <p:spPr>
          <a:xfrm>
            <a:off x="9208848" y="2840589"/>
            <a:ext cx="2234196" cy="3047402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C29A556F-7A49-46B7-A1C2-C0280C8958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5859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8E9C91B-7EAD-4562-AB0E-DFB9663AEC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İçerik Yer Tutucusu 3" descr="giyim, blucin, dış mekan, kişi, şahıs içeren bir resim&#10;&#10;Açıklama otomatik olarak oluşturuldu">
            <a:extLst>
              <a:ext uri="{FF2B5EF4-FFF2-40B4-BE49-F238E27FC236}">
                <a16:creationId xmlns="" xmlns:a16="http://schemas.microsoft.com/office/drawing/2014/main" id="{6E111C90-80B9-FB4D-AEBB-C19D64171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29" b="19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2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 descr="metin, giyim, insan yüzü, kişi, şahıs içeren bir resim&#10;&#10;Açıklama otomatik olarak oluşturuldu">
            <a:extLst>
              <a:ext uri="{FF2B5EF4-FFF2-40B4-BE49-F238E27FC236}">
                <a16:creationId xmlns="" xmlns:a16="http://schemas.microsoft.com/office/drawing/2014/main" id="{1A618E77-DB01-24DE-36FA-E442A2FF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00" y="1123527"/>
            <a:ext cx="2382984" cy="46048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50DA1EB8-87CF-4588-A1FD-4756F9A28F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Resim 18" descr="dış mekan, gökyüzü, su, kişi, şahıs içeren bir resim&#10;&#10;Açıklama otomatik olarak oluşturuldu">
            <a:extLst>
              <a:ext uri="{FF2B5EF4-FFF2-40B4-BE49-F238E27FC236}">
                <a16:creationId xmlns="" xmlns:a16="http://schemas.microsoft.com/office/drawing/2014/main" id="{05F9546B-A1D8-07C2-A4FB-9E761049B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1160157"/>
            <a:ext cx="2560320" cy="453153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D7A4E378-EA57-47B9-B1EB-58B998F6CF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Resim 16" descr="metin, giyim, kişi, şahıs, dış mekan içeren bir resim&#10;&#10;Açıklama otomatik olarak oluşturuldu">
            <a:extLst>
              <a:ext uri="{FF2B5EF4-FFF2-40B4-BE49-F238E27FC236}">
                <a16:creationId xmlns="" xmlns:a16="http://schemas.microsoft.com/office/drawing/2014/main" id="{BF760090-D809-DBA5-3F2F-1C7F1DEB8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170138"/>
            <a:ext cx="2560320" cy="451157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D2B31ED6-76F0-425A-9A41-C947AEF9C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Resim 9" descr="giyim, kişi, şahıs, duvar, insan yüzü içeren bir resim&#10;&#10;Açıklama otomatik olarak oluşturuldu">
            <a:extLst>
              <a:ext uri="{FF2B5EF4-FFF2-40B4-BE49-F238E27FC236}">
                <a16:creationId xmlns="" xmlns:a16="http://schemas.microsoft.com/office/drawing/2014/main" id="{79E1CF4B-F556-328F-FC85-BC44CCFCF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1719047"/>
            <a:ext cx="2560320" cy="3413760"/>
          </a:xfrm>
          <a:prstGeom prst="rect">
            <a:avLst/>
          </a:prstGeom>
        </p:spPr>
      </p:pic>
      <p:sp>
        <p:nvSpPr>
          <p:cNvPr id="33" name="Metin kutusu 32">
            <a:extLst>
              <a:ext uri="{FF2B5EF4-FFF2-40B4-BE49-F238E27FC236}">
                <a16:creationId xmlns="" xmlns:a16="http://schemas.microsoft.com/office/drawing/2014/main" id="{0799C9FF-588C-6F02-1FB4-95CF6D52433A}"/>
              </a:ext>
            </a:extLst>
          </p:cNvPr>
          <p:cNvSpPr txBox="1"/>
          <p:nvPr/>
        </p:nvSpPr>
        <p:spPr>
          <a:xfrm>
            <a:off x="1101563" y="265191"/>
            <a:ext cx="93224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3200" dirty="0"/>
              <a:t>Our </a:t>
            </a:r>
            <a:r>
              <a:rPr lang="tr-TR" sz="3200" dirty="0" err="1"/>
              <a:t>Personal</a:t>
            </a:r>
            <a:r>
              <a:rPr lang="tr-TR" sz="3200" dirty="0"/>
              <a:t> </a:t>
            </a:r>
            <a:r>
              <a:rPr lang="tr-TR" sz="3200" dirty="0" err="1"/>
              <a:t>Experiences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74924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Project </a:t>
            </a:r>
            <a:r>
              <a:rPr lang="tr-TR" dirty="0" err="1" smtClean="0"/>
              <a:t>Products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b="1" dirty="0" smtClean="0"/>
              <a:t>Project Games</a:t>
            </a:r>
          </a:p>
          <a:p>
            <a:pPr lvl="1"/>
            <a:r>
              <a:rPr lang="tr-TR" dirty="0" smtClean="0">
                <a:hlinkClick r:id="rId2"/>
              </a:rPr>
              <a:t>https</a:t>
            </a:r>
            <a:r>
              <a:rPr lang="tr-TR" dirty="0">
                <a:hlinkClick r:id="rId2"/>
              </a:rPr>
              <a:t>://</a:t>
            </a:r>
            <a:r>
              <a:rPr lang="tr-TR" dirty="0" smtClean="0">
                <a:hlinkClick r:id="rId2"/>
              </a:rPr>
              <a:t>actionbound.com/bound/healthy-or-polluted-environment</a:t>
            </a:r>
            <a:endParaRPr lang="tr-TR" dirty="0"/>
          </a:p>
          <a:p>
            <a:pPr lvl="1"/>
            <a:r>
              <a:rPr lang="tr-TR" sz="1800" dirty="0" smtClean="0"/>
              <a:t> </a:t>
            </a:r>
            <a:r>
              <a:rPr lang="tr-TR" sz="1800" dirty="0">
                <a:hlinkClick r:id="rId3"/>
              </a:rPr>
              <a:t>https://www.jigsawplanet.com/?</a:t>
            </a:r>
            <a:r>
              <a:rPr lang="tr-TR" sz="1800" dirty="0" smtClean="0">
                <a:hlinkClick r:id="rId3"/>
              </a:rPr>
              <a:t>rc=play&amp;pid=2610e4647686</a:t>
            </a:r>
            <a:endParaRPr lang="tr-TR" sz="1800" dirty="0"/>
          </a:p>
          <a:p>
            <a:pPr lvl="1"/>
            <a:r>
              <a:rPr lang="tr-TR" sz="1800" dirty="0" smtClean="0"/>
              <a:t> </a:t>
            </a:r>
            <a:r>
              <a:rPr lang="tr-TR" sz="1800" dirty="0">
                <a:hlinkClick r:id="rId4"/>
              </a:rPr>
              <a:t>https://</a:t>
            </a:r>
            <a:r>
              <a:rPr lang="tr-TR" sz="1800" dirty="0" smtClean="0">
                <a:hlinkClick r:id="rId4"/>
              </a:rPr>
              <a:t>create.kahoot.it/share/healthy-or-polluted-environment/e40c842c-15f7-435e-9c8a-a185c1e4f84a</a:t>
            </a:r>
            <a:endParaRPr lang="tr-TR" sz="1800" dirty="0"/>
          </a:p>
          <a:p>
            <a:pPr lvl="1"/>
            <a:r>
              <a:rPr lang="tr-TR" sz="1800" dirty="0" smtClean="0">
                <a:hlinkClick r:id="rId5"/>
              </a:rPr>
              <a:t>https</a:t>
            </a:r>
            <a:r>
              <a:rPr lang="tr-TR" sz="1800" dirty="0">
                <a:hlinkClick r:id="rId5"/>
              </a:rPr>
              <a:t>://</a:t>
            </a:r>
            <a:r>
              <a:rPr lang="tr-TR" sz="1800" dirty="0" smtClean="0">
                <a:hlinkClick r:id="rId5"/>
              </a:rPr>
              <a:t>actionbound.com/bound/after-environment</a:t>
            </a:r>
            <a:endParaRPr lang="tr-TR" sz="1800" dirty="0"/>
          </a:p>
          <a:p>
            <a:pPr lvl="1"/>
            <a:r>
              <a:rPr lang="tr-TR" sz="1800" dirty="0" smtClean="0">
                <a:hlinkClick r:id="rId6"/>
              </a:rPr>
              <a:t>https</a:t>
            </a:r>
            <a:r>
              <a:rPr lang="tr-TR" sz="1800" dirty="0">
                <a:hlinkClick r:id="rId6"/>
              </a:rPr>
              <a:t>://</a:t>
            </a:r>
            <a:r>
              <a:rPr lang="tr-TR" sz="1800" dirty="0" smtClean="0">
                <a:hlinkClick r:id="rId6"/>
              </a:rPr>
              <a:t>en.actionbound.com/bound/industrialization-and-waste</a:t>
            </a:r>
            <a:endParaRPr lang="tr-TR" sz="1800" dirty="0"/>
          </a:p>
          <a:p>
            <a:pPr marL="1271400" lvl="7" indent="0">
              <a:buNone/>
            </a:pPr>
            <a:endParaRPr lang="tr-TR" sz="1800" dirty="0" smtClean="0"/>
          </a:p>
          <a:p>
            <a:pPr lvl="7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917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3741B58E-3B65-4A01-A276-975AB2CF8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AAC67C3-831B-4AB1-A259-DFB839CAFA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C878F62-F2D0-5CE7-D5AE-CF63AD7C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tr-TR" sz="4400" dirty="0" err="1">
                <a:solidFill>
                  <a:srgbClr val="FFFFFF"/>
                </a:solidFill>
              </a:rPr>
              <a:t>What</a:t>
            </a:r>
            <a:r>
              <a:rPr lang="tr-TR" sz="4400" dirty="0">
                <a:solidFill>
                  <a:srgbClr val="FFFFFF"/>
                </a:solidFill>
              </a:rPr>
              <a:t> is </a:t>
            </a:r>
            <a:r>
              <a:rPr lang="tr-TR" sz="4400" dirty="0" err="1">
                <a:solidFill>
                  <a:srgbClr val="FFFFFF"/>
                </a:solidFill>
              </a:rPr>
              <a:t>Erasmus</a:t>
            </a:r>
            <a:r>
              <a:rPr lang="tr-TR" sz="4400" dirty="0" smtClean="0">
                <a:solidFill>
                  <a:srgbClr val="FFFFFF"/>
                </a:solidFill>
              </a:rPr>
              <a:t>+ Program </a:t>
            </a:r>
            <a:r>
              <a:rPr lang="tr-TR" sz="4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48EE515-BF60-2C18-BEBC-41521EAE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6481613" cy="5646208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tr-TR" sz="2800" dirty="0">
                <a:ea typeface="+mn-lt"/>
                <a:cs typeface="+mn-lt"/>
              </a:rPr>
              <a:t>Erasmus+ is an EU program </a:t>
            </a:r>
            <a:r>
              <a:rPr lang="tr-TR" sz="2800" dirty="0" err="1">
                <a:ea typeface="+mn-lt"/>
                <a:cs typeface="+mn-lt"/>
              </a:rPr>
              <a:t>supporting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education</a:t>
            </a:r>
            <a:r>
              <a:rPr lang="tr-TR" sz="2800" dirty="0">
                <a:ea typeface="+mn-lt"/>
                <a:cs typeface="+mn-lt"/>
              </a:rPr>
              <a:t>, </a:t>
            </a:r>
            <a:r>
              <a:rPr lang="tr-TR" sz="2800" dirty="0" err="1">
                <a:ea typeface="+mn-lt"/>
                <a:cs typeface="+mn-lt"/>
              </a:rPr>
              <a:t>training</a:t>
            </a:r>
            <a:r>
              <a:rPr lang="tr-TR" sz="2800" dirty="0">
                <a:ea typeface="+mn-lt"/>
                <a:cs typeface="+mn-lt"/>
              </a:rPr>
              <a:t>, </a:t>
            </a:r>
            <a:r>
              <a:rPr lang="tr-TR" sz="2800" dirty="0" err="1">
                <a:ea typeface="+mn-lt"/>
                <a:cs typeface="+mn-lt"/>
              </a:rPr>
              <a:t>youth</a:t>
            </a:r>
            <a:r>
              <a:rPr lang="tr-TR" sz="2800" dirty="0">
                <a:ea typeface="+mn-lt"/>
                <a:cs typeface="+mn-lt"/>
              </a:rPr>
              <a:t>, and </a:t>
            </a:r>
            <a:r>
              <a:rPr lang="tr-TR" sz="2800" dirty="0" err="1">
                <a:ea typeface="+mn-lt"/>
                <a:cs typeface="+mn-lt"/>
              </a:rPr>
              <a:t>sport</a:t>
            </a:r>
            <a:r>
              <a:rPr lang="tr-TR" sz="2800" dirty="0">
                <a:ea typeface="+mn-lt"/>
                <a:cs typeface="+mn-lt"/>
              </a:rPr>
              <a:t> in Europe.</a:t>
            </a:r>
            <a:endParaRPr lang="tr-TR" sz="2800" dirty="0"/>
          </a:p>
          <a:p>
            <a:pPr>
              <a:buFont typeface="Arial" panose="020F0502020204030204" pitchFamily="34" charset="0"/>
              <a:buChar char="•"/>
            </a:pPr>
            <a:r>
              <a:rPr lang="tr-TR" sz="2800" dirty="0">
                <a:ea typeface="+mn-lt"/>
                <a:cs typeface="+mn-lt"/>
              </a:rPr>
              <a:t> </a:t>
            </a:r>
            <a:r>
              <a:rPr lang="tr-TR" sz="2800" dirty="0" err="1">
                <a:ea typeface="+mn-lt"/>
                <a:cs typeface="+mn-lt"/>
              </a:rPr>
              <a:t>The</a:t>
            </a:r>
            <a:r>
              <a:rPr lang="tr-TR" sz="2800" dirty="0">
                <a:ea typeface="+mn-lt"/>
                <a:cs typeface="+mn-lt"/>
              </a:rPr>
              <a:t> Program </a:t>
            </a:r>
            <a:r>
              <a:rPr lang="tr-TR" sz="2800" dirty="0" err="1">
                <a:ea typeface="+mn-lt"/>
                <a:cs typeface="+mn-lt"/>
              </a:rPr>
              <a:t>provides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opportunities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for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students</a:t>
            </a:r>
            <a:r>
              <a:rPr lang="tr-TR" sz="2800" dirty="0">
                <a:ea typeface="+mn-lt"/>
                <a:cs typeface="+mn-lt"/>
              </a:rPr>
              <a:t>, </a:t>
            </a:r>
            <a:r>
              <a:rPr lang="tr-TR" sz="2800" dirty="0" err="1">
                <a:ea typeface="+mn-lt"/>
                <a:cs typeface="+mn-lt"/>
              </a:rPr>
              <a:t>teachers</a:t>
            </a:r>
            <a:r>
              <a:rPr lang="tr-TR" sz="2800" dirty="0">
                <a:ea typeface="+mn-lt"/>
                <a:cs typeface="+mn-lt"/>
              </a:rPr>
              <a:t>, and </a:t>
            </a:r>
            <a:r>
              <a:rPr lang="tr-TR" sz="2800" dirty="0" err="1">
                <a:ea typeface="+mn-lt"/>
                <a:cs typeface="+mn-lt"/>
              </a:rPr>
              <a:t>institutions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to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learn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abroad</a:t>
            </a:r>
            <a:r>
              <a:rPr lang="tr-TR" sz="2800" dirty="0">
                <a:ea typeface="+mn-lt"/>
                <a:cs typeface="+mn-lt"/>
              </a:rPr>
              <a:t> in Europe.</a:t>
            </a:r>
            <a:endParaRPr lang="tr-TR" dirty="0"/>
          </a:p>
          <a:p>
            <a:pPr>
              <a:buFont typeface="Arial" panose="020F0502020204030204" pitchFamily="34" charset="0"/>
              <a:buChar char="•"/>
            </a:pP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The</a:t>
            </a:r>
            <a:r>
              <a:rPr lang="tr-TR" sz="2800" dirty="0">
                <a:ea typeface="+mn-lt"/>
                <a:cs typeface="+mn-lt"/>
              </a:rPr>
              <a:t> Program </a:t>
            </a:r>
            <a:r>
              <a:rPr lang="tr-TR" sz="2800" dirty="0" err="1">
                <a:ea typeface="+mn-lt"/>
                <a:cs typeface="+mn-lt"/>
              </a:rPr>
              <a:t>helps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students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to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focus</a:t>
            </a:r>
            <a:r>
              <a:rPr lang="tr-TR" sz="2800" dirty="0">
                <a:ea typeface="+mn-lt"/>
                <a:cs typeface="+mn-lt"/>
              </a:rPr>
              <a:t> on </a:t>
            </a:r>
            <a:r>
              <a:rPr lang="tr-TR" sz="2800" dirty="0" err="1">
                <a:ea typeface="+mn-lt"/>
                <a:cs typeface="+mn-lt"/>
              </a:rPr>
              <a:t>personal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growth</a:t>
            </a:r>
            <a:r>
              <a:rPr lang="tr-TR" sz="2800" dirty="0">
                <a:ea typeface="+mn-lt"/>
                <a:cs typeface="+mn-lt"/>
              </a:rPr>
              <a:t>, </a:t>
            </a:r>
            <a:r>
              <a:rPr lang="tr-TR" sz="2800" dirty="0" err="1">
                <a:ea typeface="+mn-lt"/>
                <a:cs typeface="+mn-lt"/>
              </a:rPr>
              <a:t>cultural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exchange</a:t>
            </a:r>
            <a:r>
              <a:rPr lang="tr-TR" sz="2800" dirty="0">
                <a:ea typeface="+mn-lt"/>
                <a:cs typeface="+mn-lt"/>
              </a:rPr>
              <a:t>, and </a:t>
            </a:r>
            <a:r>
              <a:rPr lang="tr-TR" sz="2800" dirty="0" err="1">
                <a:ea typeface="+mn-lt"/>
                <a:cs typeface="+mn-lt"/>
              </a:rPr>
              <a:t>skill</a:t>
            </a:r>
            <a:r>
              <a:rPr lang="tr-TR" sz="2800" dirty="0">
                <a:ea typeface="+mn-lt"/>
                <a:cs typeface="+mn-lt"/>
              </a:rPr>
              <a:t> </a:t>
            </a:r>
            <a:r>
              <a:rPr lang="tr-TR" sz="2800" dirty="0" err="1">
                <a:ea typeface="+mn-lt"/>
                <a:cs typeface="+mn-lt"/>
              </a:rPr>
              <a:t>development</a:t>
            </a:r>
            <a:r>
              <a:rPr lang="tr-TR" sz="2800" dirty="0">
                <a:ea typeface="+mn-lt"/>
                <a:cs typeface="+mn-lt"/>
              </a:rPr>
              <a:t>.</a:t>
            </a:r>
            <a:endParaRPr lang="tr-TR" dirty="0"/>
          </a:p>
          <a:p>
            <a:pPr marL="342900" indent="-342900">
              <a:buFont typeface="Arial" panose="020F0502020204030204" pitchFamily="34" charset="0"/>
              <a:buChar char="•"/>
            </a:pPr>
            <a:endParaRPr lang="tr-TR" sz="2800" dirty="0"/>
          </a:p>
        </p:txBody>
      </p:sp>
      <p:pic>
        <p:nvPicPr>
          <p:cNvPr id="5" name="Resim 4" descr="yazı tipi, metin, simge, sembol, grafik içeren bir resim&#10;&#10;Açıklama otomatik olarak oluşturuldu">
            <a:extLst>
              <a:ext uri="{FF2B5EF4-FFF2-40B4-BE49-F238E27FC236}">
                <a16:creationId xmlns="" xmlns:a16="http://schemas.microsoft.com/office/drawing/2014/main" id="{F0A2EAB0-DDC5-E5BE-2297-B0D1959D9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939114"/>
            <a:ext cx="3973286" cy="11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0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Project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sz="2400" b="1" dirty="0" smtClean="0"/>
              <a:t>Project </a:t>
            </a:r>
            <a:r>
              <a:rPr lang="tr-TR" sz="2400" b="1" dirty="0" err="1" smtClean="0"/>
              <a:t>Song</a:t>
            </a:r>
            <a:endParaRPr lang="tr-TR" sz="2400" b="1" dirty="0" smtClean="0"/>
          </a:p>
          <a:p>
            <a:pPr>
              <a:lnSpc>
                <a:spcPct val="100000"/>
              </a:lnSpc>
            </a:pPr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youtu.be/BtUFPTLfgOk</a:t>
            </a:r>
            <a:endParaRPr lang="tr-TR" dirty="0" smtClean="0"/>
          </a:p>
          <a:p>
            <a:pPr>
              <a:lnSpc>
                <a:spcPct val="100000"/>
              </a:lnSpc>
            </a:pPr>
            <a:r>
              <a:rPr lang="tr-TR" sz="2400" b="1" dirty="0" smtClean="0"/>
              <a:t>Project </a:t>
            </a:r>
            <a:r>
              <a:rPr lang="tr-TR" sz="2400" b="1" dirty="0" err="1" smtClean="0"/>
              <a:t>Films</a:t>
            </a:r>
            <a:endParaRPr lang="tr-TR" sz="2400" b="1" dirty="0" smtClean="0"/>
          </a:p>
          <a:p>
            <a:pPr>
              <a:lnSpc>
                <a:spcPct val="100000"/>
              </a:lnSpc>
            </a:pPr>
            <a:r>
              <a:rPr lang="tr-TR" dirty="0">
                <a:hlinkClick r:id="rId3"/>
              </a:rPr>
              <a:t>https://</a:t>
            </a:r>
            <a:r>
              <a:rPr lang="tr-TR" dirty="0" smtClean="0">
                <a:hlinkClick r:id="rId3"/>
              </a:rPr>
              <a:t>youtu.be/SKhs1q6TiDU</a:t>
            </a:r>
            <a:endParaRPr lang="tr-TR" dirty="0" smtClean="0"/>
          </a:p>
          <a:p>
            <a:pPr>
              <a:lnSpc>
                <a:spcPct val="100000"/>
              </a:lnSpc>
            </a:pPr>
            <a:r>
              <a:rPr lang="tr-TR" dirty="0">
                <a:hlinkClick r:id="rId4"/>
              </a:rPr>
              <a:t>https://</a:t>
            </a:r>
            <a:r>
              <a:rPr lang="tr-TR" dirty="0" smtClean="0">
                <a:hlinkClick r:id="rId4"/>
              </a:rPr>
              <a:t>youtu.be/V13Drci9jT4</a:t>
            </a:r>
            <a:endParaRPr lang="tr-TR" dirty="0" smtClean="0"/>
          </a:p>
          <a:p>
            <a:pPr>
              <a:lnSpc>
                <a:spcPct val="100000"/>
              </a:lnSpc>
            </a:pPr>
            <a:r>
              <a:rPr lang="tr-TR" sz="2400" b="1" dirty="0" err="1" smtClean="0"/>
              <a:t>eBook</a:t>
            </a:r>
            <a:endParaRPr lang="tr-TR" sz="2400" b="1" dirty="0" smtClean="0"/>
          </a:p>
          <a:p>
            <a:pPr>
              <a:lnSpc>
                <a:spcPct val="100000"/>
              </a:lnSpc>
            </a:pPr>
            <a:r>
              <a:rPr lang="tr-TR" dirty="0">
                <a:hlinkClick r:id="rId5"/>
              </a:rPr>
              <a:t>https://</a:t>
            </a:r>
            <a:r>
              <a:rPr lang="tr-TR" dirty="0" smtClean="0">
                <a:hlinkClick r:id="rId5"/>
              </a:rPr>
              <a:t>www.storyjumper.com/book/read/173106931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5318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44E128-FF69-4E9F-8327-6B504B3C5A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C878F62-F2D0-5CE7-D5AE-CF63AD7C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6"/>
            <a:ext cx="5977937" cy="1350602"/>
          </a:xfrm>
        </p:spPr>
        <p:txBody>
          <a:bodyPr>
            <a:normAutofit/>
          </a:bodyPr>
          <a:lstStyle/>
          <a:p>
            <a:r>
              <a:rPr lang="tr-TR" sz="4000" dirty="0" err="1">
                <a:solidFill>
                  <a:srgbClr val="FFFFFF"/>
                </a:solidFill>
              </a:rPr>
              <a:t>Brief</a:t>
            </a:r>
            <a:r>
              <a:rPr lang="tr-TR" sz="4000" dirty="0">
                <a:solidFill>
                  <a:srgbClr val="FFFFFF"/>
                </a:solidFill>
              </a:rPr>
              <a:t> </a:t>
            </a:r>
            <a:r>
              <a:rPr lang="tr-TR" sz="4000" dirty="0" err="1">
                <a:solidFill>
                  <a:srgbClr val="FFFFFF"/>
                </a:solidFill>
              </a:rPr>
              <a:t>History</a:t>
            </a:r>
            <a:r>
              <a:rPr lang="tr-TR" sz="4000" dirty="0">
                <a:solidFill>
                  <a:srgbClr val="FFFFFF"/>
                </a:solidFill>
              </a:rPr>
              <a:t> of </a:t>
            </a:r>
            <a:r>
              <a:rPr lang="tr-TR" sz="4000" dirty="0" err="1">
                <a:solidFill>
                  <a:srgbClr val="FFFFFF"/>
                </a:solidFill>
              </a:rPr>
              <a:t>Erasmus</a:t>
            </a:r>
            <a:r>
              <a:rPr lang="tr-TR" sz="4000" dirty="0">
                <a:solidFill>
                  <a:srgbClr val="FFFFFF"/>
                </a:solidFill>
              </a:rPr>
              <a:t>+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55CEADF-09EA-423C-8C45-F94AF44D5A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48EE515-BF60-2C18-BEBC-41521EAE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0" tIns="45720" rIns="0" bIns="45720" rtlCol="0" anchor="t">
            <a:noAutofit/>
          </a:bodyPr>
          <a:lstStyle/>
          <a:p>
            <a:pPr marL="342900" indent="-342900">
              <a:lnSpc>
                <a:spcPct val="110000"/>
              </a:lnSpc>
              <a:buFont typeface="Arial" panose="020F0502020204030204" pitchFamily="34" charset="0"/>
              <a:buChar char="•"/>
            </a:pPr>
            <a:r>
              <a:rPr lang="tr-TR" b="1" dirty="0">
                <a:solidFill>
                  <a:srgbClr val="FFFFFF"/>
                </a:solidFill>
                <a:ea typeface="+mn-lt"/>
                <a:cs typeface="+mn-lt"/>
              </a:rPr>
              <a:t>1987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: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The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Erasmus program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was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launched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by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the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European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Commission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tr-TR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buFont typeface="Arial" panose="020F0502020204030204" pitchFamily="34" charset="0"/>
              <a:buChar char="•"/>
            </a:pP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Named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after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b="1" dirty="0">
                <a:solidFill>
                  <a:srgbClr val="FFFFFF"/>
                </a:solidFill>
                <a:ea typeface="+mn-lt"/>
                <a:cs typeface="+mn-lt"/>
              </a:rPr>
              <a:t>Erasmus of Rotterdam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, a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Renaissance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scholar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who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traveled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across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Europe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to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learn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tr-TR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buFont typeface="Arial" panose="020F0502020204030204" pitchFamily="34" charset="0"/>
              <a:buChar char="•"/>
            </a:pP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Originally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focused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on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higher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education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allowing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university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students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to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study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abroad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tr-TR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buFont typeface="Arial" panose="020F0502020204030204" pitchFamily="34" charset="0"/>
              <a:buChar char="•"/>
            </a:pPr>
            <a:r>
              <a:rPr lang="tr-TR" b="1" dirty="0">
                <a:solidFill>
                  <a:srgbClr val="FFFFFF"/>
                </a:solidFill>
                <a:ea typeface="+mn-lt"/>
                <a:cs typeface="+mn-lt"/>
              </a:rPr>
              <a:t> 2014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: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The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program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expanded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and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became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Erasmus+,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including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school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education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,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vocational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training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, and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youth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projects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tr-TR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buFont typeface="Arial" panose="020F0502020204030204" pitchFamily="34" charset="0"/>
              <a:buChar char="•"/>
            </a:pP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More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than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b="1" dirty="0">
                <a:solidFill>
                  <a:srgbClr val="FFFFFF"/>
                </a:solidFill>
                <a:ea typeface="+mn-lt"/>
                <a:cs typeface="+mn-lt"/>
              </a:rPr>
              <a:t>10 </a:t>
            </a:r>
            <a:r>
              <a:rPr lang="tr-TR" b="1" dirty="0" err="1">
                <a:solidFill>
                  <a:srgbClr val="FFFFFF"/>
                </a:solidFill>
                <a:ea typeface="+mn-lt"/>
                <a:cs typeface="+mn-lt"/>
              </a:rPr>
              <a:t>million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people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have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benefited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from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 Erasmus+ since it </a:t>
            </a:r>
            <a:r>
              <a:rPr lang="tr-TR" dirty="0" err="1">
                <a:solidFill>
                  <a:srgbClr val="FFFFFF"/>
                </a:solidFill>
                <a:ea typeface="+mn-lt"/>
                <a:cs typeface="+mn-lt"/>
              </a:rPr>
              <a:t>began</a:t>
            </a:r>
            <a:r>
              <a:rPr lang="tr-TR" dirty="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tr-TR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buFont typeface="Arial" panose="020F0502020204030204" pitchFamily="34" charset="0"/>
              <a:buChar char="•"/>
            </a:pPr>
            <a:endParaRPr lang="tr-TR" sz="1500" dirty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buFont typeface="Arial" panose="020F0502020204030204" pitchFamily="34" charset="0"/>
              <a:buChar char="•"/>
            </a:pPr>
            <a:endParaRPr lang="tr-TR" sz="1500" dirty="0">
              <a:solidFill>
                <a:srgbClr val="FFFFFF"/>
              </a:solidFill>
            </a:endParaRPr>
          </a:p>
        </p:txBody>
      </p:sp>
      <p:pic>
        <p:nvPicPr>
          <p:cNvPr id="4" name="Resim 3" descr="metin, insan yüzü, giyim, resim içeren bir resim&#10;&#10;Açıklama otomatik olarak oluşturuldu">
            <a:extLst>
              <a:ext uri="{FF2B5EF4-FFF2-40B4-BE49-F238E27FC236}">
                <a16:creationId xmlns="" xmlns:a16="http://schemas.microsoft.com/office/drawing/2014/main" id="{F3779E04-3BE9-DC44-43DC-0E01B42ABD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652" b="-1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4819D935-05E8-D7DA-C85E-A3E26EB9934C}"/>
              </a:ext>
            </a:extLst>
          </p:cNvPr>
          <p:cNvSpPr txBox="1"/>
          <p:nvPr/>
        </p:nvSpPr>
        <p:spPr>
          <a:xfrm>
            <a:off x="7611902" y="6172201"/>
            <a:ext cx="4580097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tr-TR" sz="1600" b="1" dirty="0">
                <a:solidFill>
                  <a:srgbClr val="FFFFFF"/>
                </a:solidFill>
              </a:rPr>
              <a:t>Erasmus of Rotterdam </a:t>
            </a:r>
            <a:endParaRPr lang="tr-TR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31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44E128-FF69-4E9F-8327-6B504B3C5A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C878F62-F2D0-5CE7-D5AE-CF63AD7C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tr-TR" sz="4000">
                <a:solidFill>
                  <a:srgbClr val="FFFFFF"/>
                </a:solidFill>
              </a:rPr>
              <a:t>Participating Countries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055CEADF-09EA-423C-8C45-F94AF44D5A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48EE515-BF60-2C18-BEBC-41521EAE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 vert="horz" lIns="0" tIns="45720" rIns="0" bIns="45720" rtlCol="0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tr-TR" dirty="0" err="1">
                <a:solidFill>
                  <a:srgbClr val="FFFFFF"/>
                </a:solidFill>
              </a:rPr>
              <a:t>All</a:t>
            </a:r>
            <a:r>
              <a:rPr lang="tr-TR" dirty="0">
                <a:solidFill>
                  <a:srgbClr val="FFFFFF"/>
                </a:solidFill>
              </a:rPr>
              <a:t> </a:t>
            </a:r>
            <a:r>
              <a:rPr lang="tr-TR" dirty="0" err="1">
                <a:solidFill>
                  <a:srgbClr val="FFFFFF"/>
                </a:solidFill>
              </a:rPr>
              <a:t>European</a:t>
            </a:r>
            <a:r>
              <a:rPr lang="tr-TR" dirty="0">
                <a:solidFill>
                  <a:srgbClr val="FFFFFF"/>
                </a:solidFill>
              </a:rPr>
              <a:t> </a:t>
            </a:r>
            <a:r>
              <a:rPr lang="tr-TR" dirty="0" err="1">
                <a:solidFill>
                  <a:srgbClr val="FFFFFF"/>
                </a:solidFill>
              </a:rPr>
              <a:t>union</a:t>
            </a:r>
            <a:r>
              <a:rPr lang="tr-TR" dirty="0">
                <a:solidFill>
                  <a:srgbClr val="FFFFFF"/>
                </a:solidFill>
              </a:rPr>
              <a:t> </a:t>
            </a:r>
            <a:r>
              <a:rPr lang="tr-TR" dirty="0" err="1">
                <a:solidFill>
                  <a:srgbClr val="FFFFFF"/>
                </a:solidFill>
              </a:rPr>
              <a:t>Countries</a:t>
            </a:r>
            <a:r>
              <a:rPr lang="tr-TR" dirty="0">
                <a:solidFill>
                  <a:srgbClr val="FFFFFF"/>
                </a:solidFill>
              </a:rPr>
              <a:t>, </a:t>
            </a:r>
            <a:r>
              <a:rPr lang="tr-TR" dirty="0" err="1">
                <a:solidFill>
                  <a:srgbClr val="FFFFFF"/>
                </a:solidFill>
              </a:rPr>
              <a:t>Norway</a:t>
            </a:r>
            <a:r>
              <a:rPr lang="tr-TR" dirty="0">
                <a:solidFill>
                  <a:srgbClr val="FFFFFF"/>
                </a:solidFill>
              </a:rPr>
              <a:t>, </a:t>
            </a:r>
            <a:r>
              <a:rPr lang="tr-TR" dirty="0" err="1">
                <a:solidFill>
                  <a:srgbClr val="FFFFFF"/>
                </a:solidFill>
              </a:rPr>
              <a:t>Iceland</a:t>
            </a:r>
            <a:r>
              <a:rPr lang="tr-TR" dirty="0">
                <a:solidFill>
                  <a:srgbClr val="FFFFFF"/>
                </a:solidFill>
              </a:rPr>
              <a:t>, North </a:t>
            </a:r>
            <a:r>
              <a:rPr lang="tr-TR" dirty="0" err="1">
                <a:solidFill>
                  <a:srgbClr val="FFFFFF"/>
                </a:solidFill>
              </a:rPr>
              <a:t>Macedonia</a:t>
            </a:r>
            <a:r>
              <a:rPr lang="tr-TR" dirty="0">
                <a:solidFill>
                  <a:srgbClr val="FFFFFF"/>
                </a:solidFill>
              </a:rPr>
              <a:t>, </a:t>
            </a:r>
            <a:r>
              <a:rPr lang="tr-TR" dirty="0" err="1">
                <a:solidFill>
                  <a:srgbClr val="FFFFFF"/>
                </a:solidFill>
              </a:rPr>
              <a:t>Liechtenstein</a:t>
            </a:r>
            <a:r>
              <a:rPr lang="tr-TR" dirty="0">
                <a:solidFill>
                  <a:srgbClr val="FFFFFF"/>
                </a:solidFill>
              </a:rPr>
              <a:t>, </a:t>
            </a:r>
            <a:r>
              <a:rPr lang="tr-TR" dirty="0" err="1">
                <a:solidFill>
                  <a:srgbClr val="FFFFFF"/>
                </a:solidFill>
              </a:rPr>
              <a:t>Republic</a:t>
            </a:r>
            <a:r>
              <a:rPr lang="tr-TR" dirty="0">
                <a:solidFill>
                  <a:srgbClr val="FFFFFF"/>
                </a:solidFill>
              </a:rPr>
              <a:t> of </a:t>
            </a:r>
            <a:r>
              <a:rPr lang="tr-TR" dirty="0" err="1">
                <a:solidFill>
                  <a:srgbClr val="FFFFFF"/>
                </a:solidFill>
              </a:rPr>
              <a:t>Serbia</a:t>
            </a:r>
            <a:r>
              <a:rPr lang="tr-TR" dirty="0">
                <a:solidFill>
                  <a:srgbClr val="FFFFFF"/>
                </a:solidFill>
              </a:rPr>
              <a:t> and </a:t>
            </a:r>
            <a:r>
              <a:rPr lang="tr-TR" dirty="0" err="1">
                <a:solidFill>
                  <a:srgbClr val="FFFFFF"/>
                </a:solidFill>
              </a:rPr>
              <a:t>Republic</a:t>
            </a:r>
            <a:r>
              <a:rPr lang="tr-TR" dirty="0">
                <a:solidFill>
                  <a:srgbClr val="FFFFFF"/>
                </a:solidFill>
              </a:rPr>
              <a:t> of Türkiye</a:t>
            </a:r>
          </a:p>
        </p:txBody>
      </p:sp>
      <p:pic>
        <p:nvPicPr>
          <p:cNvPr id="4" name="Resim 3" descr="harita, metin, atlas içeren bir resim&#10;&#10;Açıklama otomatik olarak oluşturuldu">
            <a:extLst>
              <a:ext uri="{FF2B5EF4-FFF2-40B4-BE49-F238E27FC236}">
                <a16:creationId xmlns="" xmlns:a16="http://schemas.microsoft.com/office/drawing/2014/main" id="{15BE07CF-3914-1AF8-85B9-D265C1C9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36" r="6032" b="-3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41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6">
            <a:extLst>
              <a:ext uri="{FF2B5EF4-FFF2-40B4-BE49-F238E27FC236}">
                <a16:creationId xmlns="" xmlns:a16="http://schemas.microsoft.com/office/drawing/2014/main" id="{F4FAA6B4-BAFB-4474-9B14-DC83A9096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259BDBF-F535-328D-9083-0E7BAC2A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tr-TR" dirty="0"/>
              <a:t>Our </a:t>
            </a:r>
            <a:r>
              <a:rPr lang="tr-TR" dirty="0" err="1"/>
              <a:t>project</a:t>
            </a:r>
            <a:r>
              <a:rPr lang="tr-TR" dirty="0"/>
              <a:t> : </a:t>
            </a:r>
            <a:r>
              <a:rPr lang="tr-TR" dirty="0" err="1"/>
              <a:t>Healthy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</a:t>
            </a:r>
            <a:r>
              <a:rPr lang="tr-TR" dirty="0" err="1"/>
              <a:t>Polluted</a:t>
            </a:r>
            <a:r>
              <a:rPr lang="tr-TR" dirty="0"/>
              <a:t> Environment (H.O.P.E!)</a:t>
            </a:r>
          </a:p>
        </p:txBody>
      </p:sp>
      <p:cxnSp>
        <p:nvCxnSpPr>
          <p:cNvPr id="35" name="!!Straight Connector">
            <a:extLst>
              <a:ext uri="{FF2B5EF4-FFF2-40B4-BE49-F238E27FC236}">
                <a16:creationId xmlns="" xmlns:a16="http://schemas.microsoft.com/office/drawing/2014/main" id="{4364CDC3-ADB0-4691-9286-5925F160C2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0D64B25D-F97C-A395-DE4C-09612C481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575367" cy="3760891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10000"/>
              </a:lnSpc>
            </a:pPr>
            <a:endParaRPr lang="tr-TR" dirty="0" smtClean="0"/>
          </a:p>
          <a:p>
            <a:pPr>
              <a:lnSpc>
                <a:spcPct val="110000"/>
              </a:lnSpc>
            </a:pPr>
            <a:r>
              <a:rPr lang="tr-TR" dirty="0" err="1" smtClean="0"/>
              <a:t>Each</a:t>
            </a:r>
            <a:r>
              <a:rPr lang="tr-TR" dirty="0" smtClean="0"/>
              <a:t> </a:t>
            </a:r>
            <a:r>
              <a:rPr lang="tr-TR" dirty="0" err="1"/>
              <a:t>Erasmus</a:t>
            </a:r>
            <a:r>
              <a:rPr lang="tr-TR" dirty="0"/>
              <a:t>+ </a:t>
            </a:r>
            <a:r>
              <a:rPr lang="tr-TR" dirty="0" err="1"/>
              <a:t>project</a:t>
            </a:r>
            <a:r>
              <a:rPr lang="tr-TR" dirty="0"/>
              <a:t> has a </a:t>
            </a:r>
            <a:r>
              <a:rPr lang="tr-TR" dirty="0" err="1"/>
              <a:t>topic</a:t>
            </a:r>
            <a:r>
              <a:rPr lang="tr-TR" dirty="0"/>
              <a:t>. Our </a:t>
            </a:r>
            <a:r>
              <a:rPr lang="tr-TR" dirty="0" err="1"/>
              <a:t>project</a:t>
            </a:r>
            <a:r>
              <a:rPr lang="tr-TR" dirty="0"/>
              <a:t> </a:t>
            </a:r>
            <a:r>
              <a:rPr lang="tr-TR" dirty="0" err="1"/>
              <a:t>was</a:t>
            </a:r>
            <a:r>
              <a:rPr lang="tr-TR" dirty="0"/>
              <a:t> </a:t>
            </a:r>
            <a:r>
              <a:rPr lang="tr-TR" dirty="0" err="1"/>
              <a:t>about</a:t>
            </a:r>
            <a:r>
              <a:rPr lang="tr-TR" dirty="0"/>
              <a:t> </a:t>
            </a:r>
            <a:r>
              <a:rPr lang="tr-TR" dirty="0" err="1"/>
              <a:t>nature</a:t>
            </a:r>
            <a:r>
              <a:rPr lang="tr-TR" dirty="0"/>
              <a:t> and </a:t>
            </a:r>
            <a:r>
              <a:rPr lang="tr-TR" dirty="0" err="1"/>
              <a:t>environment</a:t>
            </a:r>
            <a:r>
              <a:rPr lang="tr-TR" dirty="0"/>
              <a:t>. </a:t>
            </a:r>
          </a:p>
          <a:p>
            <a:pPr>
              <a:lnSpc>
                <a:spcPct val="110000"/>
              </a:lnSpc>
            </a:pP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participating</a:t>
            </a:r>
            <a:r>
              <a:rPr lang="tr-TR" dirty="0"/>
              <a:t> </a:t>
            </a:r>
            <a:r>
              <a:rPr lang="tr-TR" dirty="0" err="1"/>
              <a:t>schools</a:t>
            </a:r>
            <a:r>
              <a:rPr lang="tr-TR" dirty="0"/>
              <a:t> </a:t>
            </a:r>
            <a:r>
              <a:rPr lang="tr-TR" dirty="0" err="1"/>
              <a:t>were</a:t>
            </a:r>
            <a:r>
              <a:rPr lang="tr-TR" dirty="0"/>
              <a:t> </a:t>
            </a:r>
            <a:r>
              <a:rPr lang="tr-TR" b="1" dirty="0" err="1"/>
              <a:t>N</a:t>
            </a:r>
            <a:r>
              <a:rPr lang="tr-TR" b="1" dirty="0" err="1" smtClean="0"/>
              <a:t>arva</a:t>
            </a:r>
            <a:r>
              <a:rPr lang="tr-TR" b="1" dirty="0" smtClean="0"/>
              <a:t> </a:t>
            </a:r>
            <a:r>
              <a:rPr lang="tr-TR" b="1" dirty="0" err="1"/>
              <a:t>S</a:t>
            </a:r>
            <a:r>
              <a:rPr lang="tr-TR" b="1" dirty="0" err="1" smtClean="0"/>
              <a:t>oldino</a:t>
            </a:r>
            <a:r>
              <a:rPr lang="tr-TR" b="1" dirty="0" smtClean="0"/>
              <a:t> </a:t>
            </a:r>
            <a:r>
              <a:rPr lang="tr-TR" b="1" dirty="0" err="1" smtClean="0"/>
              <a:t>Kool</a:t>
            </a:r>
            <a:r>
              <a:rPr lang="tr-TR" b="1" dirty="0" smtClean="0"/>
              <a:t> </a:t>
            </a:r>
            <a:r>
              <a:rPr lang="tr-TR" dirty="0"/>
              <a:t>of </a:t>
            </a:r>
            <a:r>
              <a:rPr lang="tr-TR" dirty="0" err="1"/>
              <a:t>Estonia</a:t>
            </a:r>
            <a:r>
              <a:rPr lang="tr-TR" dirty="0"/>
              <a:t>,</a:t>
            </a:r>
            <a:r>
              <a:rPr lang="tr-TR" b="1" dirty="0"/>
              <a:t> Dr. İlhami Tankut </a:t>
            </a:r>
            <a:r>
              <a:rPr lang="tr-TR" b="1" dirty="0" err="1" smtClean="0"/>
              <a:t>Anatolian</a:t>
            </a:r>
            <a:r>
              <a:rPr lang="tr-TR" b="1" dirty="0" smtClean="0"/>
              <a:t> High </a:t>
            </a:r>
            <a:r>
              <a:rPr lang="tr-TR" b="1" dirty="0"/>
              <a:t>S</a:t>
            </a:r>
            <a:r>
              <a:rPr lang="tr-TR" b="1" dirty="0" smtClean="0"/>
              <a:t>chool </a:t>
            </a:r>
            <a:r>
              <a:rPr lang="tr-TR" dirty="0"/>
              <a:t>of Antalya, </a:t>
            </a:r>
            <a:r>
              <a:rPr lang="tr-TR" b="1" dirty="0"/>
              <a:t>15 Temmuz Şehitler </a:t>
            </a:r>
            <a:r>
              <a:rPr lang="tr-TR" b="1" dirty="0" err="1"/>
              <a:t>Anatolian</a:t>
            </a:r>
            <a:r>
              <a:rPr lang="tr-TR" b="1" dirty="0"/>
              <a:t> High </a:t>
            </a:r>
            <a:r>
              <a:rPr lang="tr-TR" b="1" dirty="0" err="1"/>
              <a:t>school</a:t>
            </a:r>
            <a:r>
              <a:rPr lang="tr-TR" b="1" dirty="0"/>
              <a:t> </a:t>
            </a:r>
            <a:r>
              <a:rPr lang="tr-TR" dirty="0"/>
              <a:t>of İzmir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b="1" dirty="0" err="1" smtClean="0"/>
              <a:t>National</a:t>
            </a:r>
            <a:r>
              <a:rPr lang="tr-TR" b="1" dirty="0" smtClean="0"/>
              <a:t> </a:t>
            </a:r>
            <a:r>
              <a:rPr lang="tr-TR" b="1" dirty="0" err="1" smtClean="0"/>
              <a:t>University</a:t>
            </a:r>
            <a:r>
              <a:rPr lang="tr-TR" b="1" dirty="0" smtClean="0"/>
              <a:t> of </a:t>
            </a:r>
            <a:r>
              <a:rPr lang="tr-TR" b="1" dirty="0" err="1" smtClean="0"/>
              <a:t>Science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</a:t>
            </a:r>
            <a:r>
              <a:rPr lang="tr-TR" b="1" dirty="0" err="1" smtClean="0"/>
              <a:t>Technology</a:t>
            </a:r>
            <a:r>
              <a:rPr lang="tr-TR" b="1" dirty="0" smtClean="0"/>
              <a:t> </a:t>
            </a:r>
            <a:r>
              <a:rPr lang="tr-TR" b="1" dirty="0" err="1" smtClean="0"/>
              <a:t>Politechnica</a:t>
            </a:r>
            <a:r>
              <a:rPr lang="tr-TR" b="1" dirty="0" smtClean="0"/>
              <a:t> </a:t>
            </a:r>
            <a:r>
              <a:rPr lang="tr-TR" b="1" dirty="0" err="1" smtClean="0"/>
              <a:t>Bucahrest</a:t>
            </a:r>
            <a:r>
              <a:rPr lang="tr-TR" b="1" dirty="0" smtClean="0"/>
              <a:t> </a:t>
            </a:r>
            <a:r>
              <a:rPr lang="tr-TR" dirty="0" smtClean="0"/>
              <a:t>of </a:t>
            </a:r>
            <a:r>
              <a:rPr lang="tr-TR" dirty="0" err="1"/>
              <a:t>Romania</a:t>
            </a:r>
            <a:r>
              <a:rPr lang="tr-TR" dirty="0"/>
              <a:t>.</a:t>
            </a:r>
          </a:p>
          <a:p>
            <a:pPr>
              <a:lnSpc>
                <a:spcPct val="110000"/>
              </a:lnSpc>
            </a:pPr>
            <a:endParaRPr lang="tr-TR" sz="1700" dirty="0"/>
          </a:p>
          <a:p>
            <a:pPr marL="0" indent="0">
              <a:lnSpc>
                <a:spcPct val="110000"/>
              </a:lnSpc>
              <a:buNone/>
            </a:pPr>
            <a:endParaRPr lang="tr-TR" sz="1700" dirty="0"/>
          </a:p>
        </p:txBody>
      </p:sp>
      <p:pic>
        <p:nvPicPr>
          <p:cNvPr id="5" name="Resim 4" descr="metin, grafik, grafik tasarım, logo içeren bir resim&#10;&#10;Açıklama otomatik olarak oluşturuldu">
            <a:extLst>
              <a:ext uri="{FF2B5EF4-FFF2-40B4-BE49-F238E27FC236}">
                <a16:creationId xmlns="" xmlns:a16="http://schemas.microsoft.com/office/drawing/2014/main" id="{3F8C75D6-7268-3EB2-437A-2CF976CD2E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6" r="2387" b="4"/>
          <a:stretch/>
        </p:blipFill>
        <p:spPr>
          <a:xfrm>
            <a:off x="7534656" y="2108200"/>
            <a:ext cx="3621024" cy="3600613"/>
          </a:xfrm>
          <a:prstGeom prst="rect">
            <a:avLst/>
          </a:prstGeom>
        </p:spPr>
      </p:pic>
      <p:sp>
        <p:nvSpPr>
          <p:cNvPr id="36" name="Rectangle 40">
            <a:extLst>
              <a:ext uri="{FF2B5EF4-FFF2-40B4-BE49-F238E27FC236}">
                <a16:creationId xmlns="" xmlns:a16="http://schemas.microsoft.com/office/drawing/2014/main" id="{DB148495-5F82-48E2-A76C-C8E1C89499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2131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: Healthy or Polluted Environment (H.O.P.E!)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1900" b="1" dirty="0" err="1" smtClean="0"/>
              <a:t>This</a:t>
            </a:r>
            <a:r>
              <a:rPr lang="tr-TR" sz="1900" b="1" dirty="0" smtClean="0"/>
              <a:t> Project </a:t>
            </a:r>
            <a:r>
              <a:rPr lang="tr-TR" sz="1900" b="1" dirty="0" err="1" smtClean="0"/>
              <a:t>aimed</a:t>
            </a:r>
            <a:r>
              <a:rPr lang="tr-TR" sz="1900" b="1" dirty="0" smtClean="0"/>
              <a:t> </a:t>
            </a:r>
            <a:r>
              <a:rPr lang="tr-TR" sz="1900" b="1" dirty="0" err="1" smtClean="0"/>
              <a:t>to</a:t>
            </a:r>
            <a:r>
              <a:rPr lang="tr-TR" sz="1900" b="1" dirty="0" smtClean="0"/>
              <a:t>;</a:t>
            </a:r>
          </a:p>
          <a:p>
            <a:r>
              <a:rPr lang="tr-TR" dirty="0" smtClean="0"/>
              <a:t>- </a:t>
            </a:r>
            <a:r>
              <a:rPr lang="tr-TR" dirty="0" err="1" smtClean="0"/>
              <a:t>raise</a:t>
            </a:r>
            <a:r>
              <a:rPr lang="tr-TR" dirty="0" smtClean="0"/>
              <a:t> </a:t>
            </a:r>
            <a:r>
              <a:rPr lang="en-US" dirty="0" smtClean="0"/>
              <a:t>awareness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environmental</a:t>
            </a:r>
            <a:r>
              <a:rPr lang="tr-TR" dirty="0" smtClean="0"/>
              <a:t> </a:t>
            </a:r>
            <a:r>
              <a:rPr lang="tr-TR" dirty="0" err="1" smtClean="0"/>
              <a:t>problems</a:t>
            </a:r>
            <a:r>
              <a:rPr lang="tr-TR" dirty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develop</a:t>
            </a:r>
            <a:r>
              <a:rPr lang="tr-TR" dirty="0" smtClean="0"/>
              <a:t> </a:t>
            </a:r>
            <a:r>
              <a:rPr lang="tr-TR" dirty="0" err="1" smtClean="0"/>
              <a:t>green</a:t>
            </a:r>
            <a:r>
              <a:rPr lang="tr-TR" dirty="0" smtClean="0"/>
              <a:t> </a:t>
            </a:r>
            <a:r>
              <a:rPr lang="tr-TR" dirty="0" err="1" smtClean="0"/>
              <a:t>skills</a:t>
            </a:r>
            <a:r>
              <a:rPr lang="tr-TR" dirty="0" smtClean="0"/>
              <a:t>,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 smtClean="0"/>
              <a:t>creat</a:t>
            </a:r>
            <a:r>
              <a:rPr lang="tr-TR" dirty="0" smtClean="0"/>
              <a:t>e</a:t>
            </a:r>
            <a:r>
              <a:rPr lang="en-US" dirty="0" smtClean="0"/>
              <a:t> </a:t>
            </a:r>
            <a:r>
              <a:rPr lang="en-US" dirty="0"/>
              <a:t>attitude changes </a:t>
            </a:r>
            <a:r>
              <a:rPr lang="en-US" dirty="0" smtClean="0"/>
              <a:t>in </a:t>
            </a:r>
            <a:r>
              <a:rPr lang="en-US" dirty="0"/>
              <a:t>consumption habits and encourage to take responsibility in environmental sustainability, </a:t>
            </a:r>
          </a:p>
          <a:p>
            <a:r>
              <a:rPr lang="en-US" dirty="0"/>
              <a:t>- </a:t>
            </a:r>
            <a:r>
              <a:rPr lang="en-US" dirty="0" smtClean="0"/>
              <a:t>build </a:t>
            </a:r>
            <a:r>
              <a:rPr lang="en-US" dirty="0"/>
              <a:t>a waste management plan for our </a:t>
            </a:r>
            <a:r>
              <a:rPr lang="en-US" dirty="0" smtClean="0"/>
              <a:t>schools</a:t>
            </a:r>
            <a:r>
              <a:rPr lang="tr-TR" dirty="0" smtClean="0"/>
              <a:t>,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- foster </a:t>
            </a:r>
            <a:r>
              <a:rPr lang="en-US" dirty="0"/>
              <a:t>cultural </a:t>
            </a:r>
            <a:r>
              <a:rPr lang="en-US" dirty="0" err="1"/>
              <a:t>recognization</a:t>
            </a:r>
            <a:r>
              <a:rPr lang="en-US" dirty="0"/>
              <a:t> and </a:t>
            </a:r>
            <a:r>
              <a:rPr lang="en-US" dirty="0" err="1" smtClean="0"/>
              <a:t>improv</a:t>
            </a:r>
            <a:r>
              <a:rPr lang="tr-TR" dirty="0" smtClean="0"/>
              <a:t>e</a:t>
            </a:r>
            <a:r>
              <a:rPr lang="en-US" dirty="0" smtClean="0"/>
              <a:t> </a:t>
            </a:r>
            <a:r>
              <a:rPr lang="en-US" dirty="0"/>
              <a:t>language skills</a:t>
            </a:r>
          </a:p>
          <a:p>
            <a:r>
              <a:rPr lang="en-US" dirty="0"/>
              <a:t>- </a:t>
            </a:r>
            <a:r>
              <a:rPr lang="en-US" dirty="0" err="1" smtClean="0"/>
              <a:t>Enhanc</a:t>
            </a:r>
            <a:r>
              <a:rPr lang="tr-TR" dirty="0" smtClean="0"/>
              <a:t>e</a:t>
            </a:r>
            <a:r>
              <a:rPr lang="en-US" dirty="0" smtClean="0"/>
              <a:t> </a:t>
            </a:r>
            <a:r>
              <a:rPr lang="en-US" dirty="0"/>
              <a:t>collaboration, team work, and entrepreneurship</a:t>
            </a:r>
          </a:p>
          <a:p>
            <a:r>
              <a:rPr lang="en-US" dirty="0"/>
              <a:t>- </a:t>
            </a:r>
            <a:r>
              <a:rPr lang="en-US" dirty="0" err="1" smtClean="0"/>
              <a:t>improv</a:t>
            </a:r>
            <a:r>
              <a:rPr lang="tr-TR" dirty="0" smtClean="0"/>
              <a:t>e</a:t>
            </a:r>
            <a:r>
              <a:rPr lang="en-US" dirty="0" smtClean="0"/>
              <a:t> </a:t>
            </a:r>
            <a:r>
              <a:rPr lang="en-US" dirty="0"/>
              <a:t>web and technology skills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59" y="3529082"/>
            <a:ext cx="2355874" cy="23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10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873ECEC8-0F24-45B8-950F-35FC94BCE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4259BDBF-F535-328D-9083-0E7BAC2A1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6"/>
            <a:ext cx="3690257" cy="1450757"/>
          </a:xfrm>
        </p:spPr>
        <p:txBody>
          <a:bodyPr>
            <a:normAutofit/>
          </a:bodyPr>
          <a:lstStyle/>
          <a:p>
            <a:r>
              <a:rPr lang="tr-TR" sz="2900" dirty="0"/>
              <a:t>Our </a:t>
            </a:r>
            <a:r>
              <a:rPr lang="tr-TR" sz="2900" dirty="0" err="1"/>
              <a:t>project</a:t>
            </a:r>
            <a:r>
              <a:rPr lang="tr-TR" sz="2900" dirty="0"/>
              <a:t> : </a:t>
            </a:r>
            <a:r>
              <a:rPr lang="tr-TR" sz="2900" dirty="0" err="1"/>
              <a:t>Healthy</a:t>
            </a:r>
            <a:r>
              <a:rPr lang="tr-TR" sz="2900" dirty="0"/>
              <a:t> </a:t>
            </a:r>
            <a:r>
              <a:rPr lang="tr-TR" sz="2900" dirty="0" err="1"/>
              <a:t>or</a:t>
            </a:r>
            <a:r>
              <a:rPr lang="tr-TR" sz="2900" dirty="0"/>
              <a:t> </a:t>
            </a:r>
            <a:r>
              <a:rPr lang="tr-TR" sz="2900" dirty="0" err="1"/>
              <a:t>Polluted</a:t>
            </a:r>
            <a:r>
              <a:rPr lang="tr-TR" sz="2900" dirty="0"/>
              <a:t> Environment (H.O.P.E!)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9EB8C68-FF1B-4849-867B-32D29B19F1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20797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 descr="metin, koleksiyon, toplama, tahsilat, vitrin, ekran, görüntüleme içeren bir resim&#10;&#10;Açıklama otomatik olarak oluşturuldu">
            <a:extLst>
              <a:ext uri="{FF2B5EF4-FFF2-40B4-BE49-F238E27FC236}">
                <a16:creationId xmlns="" xmlns:a16="http://schemas.microsoft.com/office/drawing/2014/main" id="{364D0007-65AE-D6D5-25A6-4E5B23FF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0" r="1" b="1"/>
          <a:stretch/>
        </p:blipFill>
        <p:spPr>
          <a:xfrm>
            <a:off x="4095336" y="3429000"/>
            <a:ext cx="3186126" cy="245048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B53612E-ADB2-4457-9688-89506397AF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267" y="421660"/>
            <a:ext cx="3071693" cy="460754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99" y="634945"/>
            <a:ext cx="3247030" cy="243527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97" y="2415218"/>
            <a:ext cx="2562813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5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Mobilities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Project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First of </a:t>
            </a:r>
            <a:r>
              <a:rPr lang="tr-TR" dirty="0" err="1" smtClean="0"/>
              <a:t>all</a:t>
            </a:r>
            <a:r>
              <a:rPr lang="tr-TR" dirty="0" smtClean="0"/>
              <a:t>,  a </a:t>
            </a:r>
            <a:r>
              <a:rPr lang="tr-TR" dirty="0" err="1" smtClean="0"/>
              <a:t>teachers</a:t>
            </a:r>
            <a:r>
              <a:rPr lang="tr-TR" dirty="0" smtClean="0"/>
              <a:t>’ meeting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held</a:t>
            </a:r>
            <a:r>
              <a:rPr lang="tr-TR" dirty="0" smtClean="0"/>
              <a:t> in </a:t>
            </a:r>
            <a:r>
              <a:rPr lang="tr-TR" dirty="0" err="1" smtClean="0"/>
              <a:t>Narva</a:t>
            </a:r>
            <a:r>
              <a:rPr lang="tr-TR" dirty="0" smtClean="0"/>
              <a:t>, </a:t>
            </a:r>
            <a:r>
              <a:rPr lang="tr-TR" dirty="0" err="1" smtClean="0"/>
              <a:t>Estoniain</a:t>
            </a:r>
            <a:r>
              <a:rPr lang="tr-TR" dirty="0" smtClean="0"/>
              <a:t> </a:t>
            </a:r>
            <a:r>
              <a:rPr lang="tr-TR" dirty="0" err="1" smtClean="0"/>
              <a:t>February</a:t>
            </a:r>
            <a:r>
              <a:rPr lang="tr-TR" dirty="0" smtClean="0"/>
              <a:t>, 2022.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joined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meeting and </a:t>
            </a:r>
            <a:r>
              <a:rPr lang="en-US" dirty="0" smtClean="0"/>
              <a:t>represented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there</a:t>
            </a:r>
            <a:r>
              <a:rPr lang="tr-TR" dirty="0" smtClean="0"/>
              <a:t>. Project </a:t>
            </a:r>
            <a:r>
              <a:rPr lang="tr-TR" dirty="0" err="1" smtClean="0"/>
              <a:t>topic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discussed</a:t>
            </a:r>
            <a:r>
              <a:rPr lang="tr-TR" dirty="0" smtClean="0"/>
              <a:t> and a </a:t>
            </a:r>
            <a:r>
              <a:rPr lang="tr-TR" dirty="0" err="1" smtClean="0"/>
              <a:t>task</a:t>
            </a:r>
            <a:r>
              <a:rPr lang="tr-TR" dirty="0" smtClean="0"/>
              <a:t> </a:t>
            </a:r>
            <a:r>
              <a:rPr lang="tr-TR" dirty="0" err="1" smtClean="0"/>
              <a:t>distribution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made</a:t>
            </a:r>
            <a:r>
              <a:rPr lang="tr-TR" dirty="0" smtClean="0"/>
              <a:t>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03" y="3218660"/>
            <a:ext cx="3533909" cy="265043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621" y="3237980"/>
            <a:ext cx="3508150" cy="263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0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Mobilities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Project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Secondly</a:t>
            </a:r>
            <a:r>
              <a:rPr lang="tr-TR" dirty="0" smtClean="0"/>
              <a:t>, a </a:t>
            </a:r>
            <a:r>
              <a:rPr lang="tr-TR" dirty="0" err="1" smtClean="0"/>
              <a:t>teacher</a:t>
            </a:r>
            <a:r>
              <a:rPr lang="tr-TR" dirty="0" smtClean="0"/>
              <a:t> </a:t>
            </a:r>
            <a:r>
              <a:rPr lang="tr-TR" dirty="0" err="1" smtClean="0"/>
              <a:t>training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done in </a:t>
            </a:r>
            <a:r>
              <a:rPr lang="tr-TR" dirty="0" err="1" smtClean="0"/>
              <a:t>Bucharest</a:t>
            </a:r>
            <a:r>
              <a:rPr lang="tr-TR" dirty="0" smtClean="0"/>
              <a:t>, </a:t>
            </a:r>
            <a:r>
              <a:rPr lang="tr-TR" dirty="0" err="1" smtClean="0"/>
              <a:t>Romania</a:t>
            </a:r>
            <a:r>
              <a:rPr lang="tr-TR" dirty="0" smtClean="0"/>
              <a:t> in April, 2023. </a:t>
            </a:r>
            <a:r>
              <a:rPr lang="tr-TR" dirty="0" err="1" smtClean="0"/>
              <a:t>Four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 </a:t>
            </a:r>
            <a:r>
              <a:rPr lang="tr-TR" dirty="0" err="1" smtClean="0"/>
              <a:t>attented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training</a:t>
            </a:r>
            <a:r>
              <a:rPr lang="tr-TR" dirty="0" smtClean="0"/>
              <a:t> and </a:t>
            </a:r>
            <a:r>
              <a:rPr lang="tr-TR" dirty="0" err="1" smtClean="0"/>
              <a:t>made</a:t>
            </a:r>
            <a:r>
              <a:rPr lang="tr-TR" dirty="0" smtClean="0"/>
              <a:t>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studies</a:t>
            </a:r>
            <a:r>
              <a:rPr lang="tr-TR" dirty="0"/>
              <a:t> at </a:t>
            </a:r>
            <a:r>
              <a:rPr lang="tr-TR" dirty="0" err="1"/>
              <a:t>Bucharest</a:t>
            </a:r>
            <a:r>
              <a:rPr lang="tr-TR" dirty="0"/>
              <a:t> </a:t>
            </a:r>
            <a:r>
              <a:rPr lang="tr-TR" dirty="0" err="1"/>
              <a:t>Politechnica</a:t>
            </a:r>
            <a:r>
              <a:rPr lang="tr-TR" dirty="0"/>
              <a:t> </a:t>
            </a:r>
            <a:r>
              <a:rPr lang="tr-TR" dirty="0" err="1" smtClean="0"/>
              <a:t>University</a:t>
            </a:r>
            <a:r>
              <a:rPr lang="tr-TR" dirty="0" smtClean="0"/>
              <a:t>. 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32" y="3454273"/>
            <a:ext cx="3714213" cy="27856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648" y="2881191"/>
            <a:ext cx="3863664" cy="289774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5" y="3454273"/>
            <a:ext cx="3714213" cy="278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317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621</Words>
  <Application>Microsoft Office PowerPoint</Application>
  <PresentationFormat>Geniş ekran</PresentationFormat>
  <Paragraphs>62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6" baseType="lpstr">
      <vt:lpstr>Arial</vt:lpstr>
      <vt:lpstr>Arial Nova</vt:lpstr>
      <vt:lpstr>Arial Nova</vt:lpstr>
      <vt:lpstr>Arial Nova Light</vt:lpstr>
      <vt:lpstr>Calibri</vt:lpstr>
      <vt:lpstr>RetrospectVTI</vt:lpstr>
      <vt:lpstr>Healthy or Polluted Environment!  Erasmus+  KA210-SCH</vt:lpstr>
      <vt:lpstr>What is Erasmus+ Program ?</vt:lpstr>
      <vt:lpstr>Brief History of Erasmus+</vt:lpstr>
      <vt:lpstr>Participating Countries</vt:lpstr>
      <vt:lpstr>Our project : Healthy or Polluted Environment (H.O.P.E!)</vt:lpstr>
      <vt:lpstr>Our project : Healthy or Polluted Environment (H.O.P.E!)</vt:lpstr>
      <vt:lpstr>Our project : Healthy or Polluted Environment (H.O.P.E!)</vt:lpstr>
      <vt:lpstr>Mobilities in the Project</vt:lpstr>
      <vt:lpstr>Mobilities in the Project</vt:lpstr>
      <vt:lpstr>Mobilities in the Project</vt:lpstr>
      <vt:lpstr>PowerPoint Sunusu</vt:lpstr>
      <vt:lpstr>Mobilities in the Project</vt:lpstr>
      <vt:lpstr>İzmir Mobility</vt:lpstr>
      <vt:lpstr>İzmir Mobility</vt:lpstr>
      <vt:lpstr>Mobilities in the Project</vt:lpstr>
      <vt:lpstr>Estonia Mobility</vt:lpstr>
      <vt:lpstr>PowerPoint Sunusu</vt:lpstr>
      <vt:lpstr>PowerPoint Sunusu</vt:lpstr>
      <vt:lpstr>Project Products</vt:lpstr>
      <vt:lpstr>Project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Healthy or Polluted Environment!  Erasmus+  KA210-SCH</dc:title>
  <dc:creator>User</dc:creator>
  <cp:lastModifiedBy>Microsoft hesabı</cp:lastModifiedBy>
  <cp:revision>488</cp:revision>
  <dcterms:created xsi:type="dcterms:W3CDTF">2024-10-13T08:04:08Z</dcterms:created>
  <dcterms:modified xsi:type="dcterms:W3CDTF">2024-10-14T07:34:05Z</dcterms:modified>
</cp:coreProperties>
</file>